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2" r:id="rId2"/>
    <p:sldId id="275" r:id="rId3"/>
    <p:sldId id="257" r:id="rId4"/>
    <p:sldId id="285" r:id="rId5"/>
    <p:sldId id="268" r:id="rId6"/>
    <p:sldId id="263" r:id="rId7"/>
    <p:sldId id="290" r:id="rId8"/>
    <p:sldId id="262" r:id="rId9"/>
    <p:sldId id="284" r:id="rId10"/>
    <p:sldId id="264" r:id="rId11"/>
    <p:sldId id="265" r:id="rId12"/>
    <p:sldId id="267" r:id="rId13"/>
    <p:sldId id="271" r:id="rId14"/>
    <p:sldId id="270" r:id="rId15"/>
    <p:sldId id="273" r:id="rId16"/>
    <p:sldId id="272" r:id="rId17"/>
    <p:sldId id="274" r:id="rId18"/>
    <p:sldId id="258" r:id="rId19"/>
    <p:sldId id="294" r:id="rId20"/>
    <p:sldId id="295" r:id="rId21"/>
    <p:sldId id="296" r:id="rId22"/>
    <p:sldId id="299" r:id="rId23"/>
    <p:sldId id="279" r:id="rId24"/>
    <p:sldId id="276" r:id="rId25"/>
    <p:sldId id="280" r:id="rId26"/>
  </p:sldIdLst>
  <p:sldSz cx="9144000" cy="6858000" type="screen4x3"/>
  <p:notesSz cx="6858000" cy="9144000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Стандартный раздел" id="{DE6A0132-7563-E84A-AB48-839423E9814A}">
          <p14:sldIdLst>
            <p14:sldId id="282"/>
            <p14:sldId id="275"/>
            <p14:sldId id="257"/>
            <p14:sldId id="285"/>
            <p14:sldId id="268"/>
            <p14:sldId id="263"/>
            <p14:sldId id="290"/>
            <p14:sldId id="262"/>
            <p14:sldId id="284"/>
            <p14:sldId id="264"/>
            <p14:sldId id="265"/>
            <p14:sldId id="267"/>
            <p14:sldId id="271"/>
            <p14:sldId id="270"/>
            <p14:sldId id="273"/>
            <p14:sldId id="272"/>
            <p14:sldId id="274"/>
            <p14:sldId id="258"/>
            <p14:sldId id="294"/>
            <p14:sldId id="295"/>
            <p14:sldId id="296"/>
            <p14:sldId id="299"/>
            <p14:sldId id="279"/>
            <p14:sldId id="276"/>
            <p14:sldId id="28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70006"/>
    <a:srgbClr val="842D17"/>
    <a:srgbClr val="810E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6" autoAdjust="0"/>
    <p:restoredTop sz="94737" autoAdjust="0"/>
  </p:normalViewPr>
  <p:slideViewPr>
    <p:cSldViewPr snapToGrid="0" snapToObjects="1">
      <p:cViewPr varScale="1">
        <p:scale>
          <a:sx n="84" d="100"/>
          <a:sy n="84" d="100"/>
        </p:scale>
        <p:origin x="-176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23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4037A-31B6-BF49-A6C6-0ECFBDD2E6FB}" type="datetimeFigureOut">
              <a:rPr lang="ru-RU" smtClean="0"/>
              <a:t>01.10.20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99025-A0D6-C54B-BAA6-D34ABE5EB6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4720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4037A-31B6-BF49-A6C6-0ECFBDD2E6FB}" type="datetimeFigureOut">
              <a:rPr lang="ru-RU" smtClean="0"/>
              <a:t>01.10.20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99025-A0D6-C54B-BAA6-D34ABE5EB6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6540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4037A-31B6-BF49-A6C6-0ECFBDD2E6FB}" type="datetimeFigureOut">
              <a:rPr lang="ru-RU" smtClean="0"/>
              <a:t>01.10.20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99025-A0D6-C54B-BAA6-D34ABE5EB6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959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4037A-31B6-BF49-A6C6-0ECFBDD2E6FB}" type="datetimeFigureOut">
              <a:rPr lang="ru-RU" smtClean="0"/>
              <a:t>01.10.20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99025-A0D6-C54B-BAA6-D34ABE5EB6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6615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4037A-31B6-BF49-A6C6-0ECFBDD2E6FB}" type="datetimeFigureOut">
              <a:rPr lang="ru-RU" smtClean="0"/>
              <a:t>01.10.20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99025-A0D6-C54B-BAA6-D34ABE5EB6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279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4037A-31B6-BF49-A6C6-0ECFBDD2E6FB}" type="datetimeFigureOut">
              <a:rPr lang="ru-RU" smtClean="0"/>
              <a:t>01.10.20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99025-A0D6-C54B-BAA6-D34ABE5EB6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876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4037A-31B6-BF49-A6C6-0ECFBDD2E6FB}" type="datetimeFigureOut">
              <a:rPr lang="ru-RU" smtClean="0"/>
              <a:t>01.10.20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99025-A0D6-C54B-BAA6-D34ABE5EB6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440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4037A-31B6-BF49-A6C6-0ECFBDD2E6FB}" type="datetimeFigureOut">
              <a:rPr lang="ru-RU" smtClean="0"/>
              <a:t>01.10.20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99025-A0D6-C54B-BAA6-D34ABE5EB6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491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4037A-31B6-BF49-A6C6-0ECFBDD2E6FB}" type="datetimeFigureOut">
              <a:rPr lang="ru-RU" smtClean="0"/>
              <a:t>01.10.20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99025-A0D6-C54B-BAA6-D34ABE5EB6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4566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4037A-31B6-BF49-A6C6-0ECFBDD2E6FB}" type="datetimeFigureOut">
              <a:rPr lang="ru-RU" smtClean="0"/>
              <a:t>01.10.20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99025-A0D6-C54B-BAA6-D34ABE5EB6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2301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4037A-31B6-BF49-A6C6-0ECFBDD2E6FB}" type="datetimeFigureOut">
              <a:rPr lang="ru-RU" smtClean="0"/>
              <a:t>01.10.20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399025-A0D6-C54B-BAA6-D34ABE5EB6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6585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4037A-31B6-BF49-A6C6-0ECFBDD2E6FB}" type="datetimeFigureOut">
              <a:rPr lang="ru-RU" smtClean="0"/>
              <a:t>01.10.20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399025-A0D6-C54B-BAA6-D34ABE5EB6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6073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jpeg"/><Relationship Id="rId5" Type="http://schemas.openxmlformats.org/officeDocument/2006/relationships/image" Target="../media/image42.jpeg"/><Relationship Id="rId6" Type="http://schemas.openxmlformats.org/officeDocument/2006/relationships/image" Target="../media/image15.gif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15.gif"/><Relationship Id="rId5" Type="http://schemas.openxmlformats.org/officeDocument/2006/relationships/image" Target="../media/image7.png"/><Relationship Id="rId6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gif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image" Target="../media/image15.gif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4" Type="http://schemas.openxmlformats.org/officeDocument/2006/relationships/image" Target="../media/image7.png"/><Relationship Id="rId5" Type="http://schemas.openxmlformats.org/officeDocument/2006/relationships/image" Target="../media/image21.jpeg"/><Relationship Id="rId6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0" y="0"/>
            <a:ext cx="9146442" cy="6858000"/>
          </a:xfrm>
        </p:spPr>
      </p:pic>
      <p:pic>
        <p:nvPicPr>
          <p:cNvPr id="6" name="Picture 5" descr="text.png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092" y="6209487"/>
            <a:ext cx="3033013" cy="1920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8421" y="403044"/>
            <a:ext cx="5938021" cy="645495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09092" y="748448"/>
            <a:ext cx="4952772" cy="1111092"/>
            <a:chOff x="527135" y="508000"/>
            <a:chExt cx="3550233" cy="820433"/>
          </a:xfrm>
        </p:grpSpPr>
        <p:pic>
          <p:nvPicPr>
            <p:cNvPr id="7" name="Picture 6" descr="prodimex-full-hor.pn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7135" y="508000"/>
              <a:ext cx="3550233" cy="820433"/>
            </a:xfrm>
            <a:prstGeom prst="rect">
              <a:avLst/>
            </a:prstGeom>
          </p:spPr>
        </p:pic>
        <p:pic>
          <p:nvPicPr>
            <p:cNvPr id="9" name="Picture 8" descr="holding.png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3055" y="508000"/>
              <a:ext cx="2156247" cy="1545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6713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2G7A9696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59692"/>
            <a:ext cx="9144000" cy="6098308"/>
          </a:xfrm>
          <a:prstGeom prst="rect">
            <a:avLst/>
          </a:prstGeom>
        </p:spPr>
      </p:pic>
      <p:sp>
        <p:nvSpPr>
          <p:cNvPr id="5" name="Название 1"/>
          <p:cNvSpPr>
            <a:spLocks noGrp="1"/>
          </p:cNvSpPr>
          <p:nvPr>
            <p:ph type="title"/>
          </p:nvPr>
        </p:nvSpPr>
        <p:spPr>
          <a:xfrm>
            <a:off x="0" y="877977"/>
            <a:ext cx="3007067" cy="1841859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rgbClr val="810E11"/>
                </a:solidFill>
                <a:latin typeface="Helvetica"/>
                <a:cs typeface="Helvetica"/>
              </a:rPr>
              <a:t>7.320.000</a:t>
            </a:r>
            <a:r>
              <a:rPr lang="ru-RU" dirty="0" smtClean="0">
                <a:solidFill>
                  <a:srgbClr val="810E11"/>
                </a:solidFill>
                <a:latin typeface="Helvetica Light"/>
                <a:cs typeface="Helvetica Light"/>
              </a:rPr>
              <a:t> </a:t>
            </a:r>
            <a:r>
              <a:rPr lang="ru-RU" sz="2000" dirty="0" smtClean="0">
                <a:solidFill>
                  <a:srgbClr val="810E11"/>
                </a:solidFill>
                <a:latin typeface="Helvetica Light"/>
                <a:cs typeface="Helvetica Light"/>
              </a:rPr>
              <a:t> ТОНН СВЕКЛЫ</a:t>
            </a:r>
            <a:endParaRPr lang="ru-RU" sz="2000" dirty="0">
              <a:solidFill>
                <a:srgbClr val="810E11"/>
              </a:solidFill>
              <a:latin typeface="Helvetica Light"/>
              <a:cs typeface="Helvetica Light"/>
            </a:endParaRPr>
          </a:p>
        </p:txBody>
      </p:sp>
      <p:sp>
        <p:nvSpPr>
          <p:cNvPr id="9" name="Название 1"/>
          <p:cNvSpPr txBox="1">
            <a:spLocks/>
          </p:cNvSpPr>
          <p:nvPr/>
        </p:nvSpPr>
        <p:spPr>
          <a:xfrm>
            <a:off x="0" y="5295892"/>
            <a:ext cx="9144000" cy="922587"/>
          </a:xfrm>
          <a:prstGeom prst="rect">
            <a:avLst/>
          </a:prstGeom>
          <a:solidFill>
            <a:srgbClr val="EBF1DE">
              <a:alpha val="62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800" dirty="0" smtClean="0">
                <a:solidFill>
                  <a:srgbClr val="810E11"/>
                </a:solidFill>
                <a:latin typeface="Helvetica Light"/>
                <a:cs typeface="Helvetica Light"/>
              </a:rPr>
              <a:t>СТРАТЕГИЧЕСКАЯ КУЛЬТУРА ХОЛДИНГА «ПРОДИМЕКС» </a:t>
            </a:r>
            <a:r>
              <a:rPr lang="ru-RU" sz="1800" dirty="0">
                <a:solidFill>
                  <a:srgbClr val="810E11"/>
                </a:solidFill>
                <a:latin typeface="Helvetica Light"/>
                <a:cs typeface="Helvetica Light"/>
              </a:rPr>
              <a:t/>
            </a:r>
            <a:br>
              <a:rPr lang="ru-RU" sz="1800" dirty="0">
                <a:solidFill>
                  <a:srgbClr val="810E11"/>
                </a:solidFill>
                <a:latin typeface="Helvetica Light"/>
                <a:cs typeface="Helvetica Light"/>
              </a:rPr>
            </a:br>
            <a:r>
              <a:rPr lang="ru-RU" sz="2800" dirty="0" smtClean="0">
                <a:solidFill>
                  <a:srgbClr val="810E11"/>
                </a:solidFill>
                <a:latin typeface="Helvetica"/>
                <a:cs typeface="Helvetica"/>
              </a:rPr>
              <a:t>САХАРНАЯ СВЁКЛА </a:t>
            </a:r>
            <a:endParaRPr lang="ru-RU" sz="1400" dirty="0">
              <a:solidFill>
                <a:srgbClr val="810E11"/>
              </a:solidFill>
              <a:latin typeface="Helvetica"/>
              <a:cs typeface="Helvetica"/>
            </a:endParaRPr>
          </a:p>
        </p:txBody>
      </p:sp>
      <p:pic>
        <p:nvPicPr>
          <p:cNvPr id="11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129284"/>
          </a:xfrm>
          <a:prstGeom prst="rect">
            <a:avLst/>
          </a:prstGeom>
        </p:spPr>
      </p:pic>
      <p:pic>
        <p:nvPicPr>
          <p:cNvPr id="12" name="Picture 2" descr="text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9682" y="615882"/>
            <a:ext cx="2351144" cy="14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461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2G7A002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59692"/>
            <a:ext cx="9144000" cy="6098308"/>
          </a:xfrm>
          <a:prstGeom prst="rect">
            <a:avLst/>
          </a:prstGeom>
        </p:spPr>
      </p:pic>
      <p:sp>
        <p:nvSpPr>
          <p:cNvPr id="6" name="Название 1"/>
          <p:cNvSpPr txBox="1">
            <a:spLocks/>
          </p:cNvSpPr>
          <p:nvPr/>
        </p:nvSpPr>
        <p:spPr>
          <a:xfrm>
            <a:off x="0" y="5479016"/>
            <a:ext cx="9144000" cy="857620"/>
          </a:xfrm>
          <a:prstGeom prst="rect">
            <a:avLst/>
          </a:prstGeom>
          <a:solidFill>
            <a:srgbClr val="EBF1DE">
              <a:alpha val="57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200" dirty="0" smtClean="0">
                <a:solidFill>
                  <a:srgbClr val="842D17"/>
                </a:solidFill>
                <a:latin typeface="Helvetica Light"/>
                <a:cs typeface="Helvetica Light"/>
              </a:rPr>
              <a:t>ОСНОВНЫЕ КУЛЬТУРЫ В СЕВООБОРОТЕ ХОЛДИНГА: </a:t>
            </a:r>
            <a:r>
              <a:rPr lang="ru-RU" sz="1400" dirty="0">
                <a:solidFill>
                  <a:srgbClr val="842D17"/>
                </a:solidFill>
                <a:latin typeface="Helvetica Light"/>
                <a:cs typeface="Helvetica Light"/>
              </a:rPr>
              <a:t/>
            </a:r>
            <a:br>
              <a:rPr lang="ru-RU" sz="1400" dirty="0">
                <a:solidFill>
                  <a:srgbClr val="842D17"/>
                </a:solidFill>
                <a:latin typeface="Helvetica Light"/>
                <a:cs typeface="Helvetica Light"/>
              </a:rPr>
            </a:br>
            <a:r>
              <a:rPr lang="ru-RU" sz="1600" dirty="0" smtClean="0">
                <a:solidFill>
                  <a:srgbClr val="842D17"/>
                </a:solidFill>
                <a:latin typeface="Helvetica"/>
                <a:cs typeface="Helvetica"/>
              </a:rPr>
              <a:t>ОЗИМАЯ ПШЕНИЦА, СОЯ, ГОРОХ, ЯРОВОЙ ЯЧМЕНЬ, КУКУРУЗА, ПОДСОЛНЕЧНИК</a:t>
            </a:r>
            <a:endParaRPr lang="ru-RU" sz="1600" dirty="0">
              <a:solidFill>
                <a:srgbClr val="842D17"/>
              </a:solidFill>
              <a:latin typeface="Helvetica"/>
              <a:cs typeface="Helvetica"/>
            </a:endParaRPr>
          </a:p>
        </p:txBody>
      </p:sp>
      <p:pic>
        <p:nvPicPr>
          <p:cNvPr id="10" name="Picture 2" descr="tex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9682" y="615882"/>
            <a:ext cx="2351144" cy="148906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129284"/>
          </a:xfrm>
          <a:prstGeom prst="rect">
            <a:avLst/>
          </a:prstGeom>
        </p:spPr>
      </p:pic>
      <p:pic>
        <p:nvPicPr>
          <p:cNvPr id="12" name="Picture 2" descr="tex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9682" y="615882"/>
            <a:ext cx="2351144" cy="148906"/>
          </a:xfrm>
          <a:prstGeom prst="rect">
            <a:avLst/>
          </a:prstGeom>
        </p:spPr>
      </p:pic>
      <p:sp>
        <p:nvSpPr>
          <p:cNvPr id="7" name="Название 1"/>
          <p:cNvSpPr txBox="1">
            <a:spLocks/>
          </p:cNvSpPr>
          <p:nvPr/>
        </p:nvSpPr>
        <p:spPr>
          <a:xfrm>
            <a:off x="0" y="1320657"/>
            <a:ext cx="3087035" cy="121370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Helvetica"/>
                <a:cs typeface="Helvetica"/>
              </a:rPr>
              <a:t>1.000.000</a:t>
            </a:r>
          </a:p>
          <a:p>
            <a:r>
              <a:rPr lang="ru-RU" sz="1900" dirty="0">
                <a:solidFill>
                  <a:schemeClr val="accent2">
                    <a:lumMod val="50000"/>
                  </a:schemeClr>
                </a:solidFill>
                <a:latin typeface="Helvetica Light"/>
                <a:cs typeface="Helvetica Light"/>
              </a:rPr>
              <a:t>т</a:t>
            </a:r>
            <a:r>
              <a:rPr lang="ru-RU" sz="1900" dirty="0" smtClean="0">
                <a:solidFill>
                  <a:schemeClr val="accent2">
                    <a:lumMod val="50000"/>
                  </a:schemeClr>
                </a:solidFill>
                <a:latin typeface="Helvetica Light"/>
                <a:cs typeface="Helvetica Light"/>
              </a:rPr>
              <a:t>онн зерновых, </a:t>
            </a:r>
          </a:p>
          <a:p>
            <a:r>
              <a:rPr lang="ru-RU" sz="1900" dirty="0" smtClean="0">
                <a:solidFill>
                  <a:schemeClr val="accent2">
                    <a:lumMod val="50000"/>
                  </a:schemeClr>
                </a:solidFill>
                <a:latin typeface="Helvetica Light"/>
                <a:cs typeface="Helvetica Light"/>
              </a:rPr>
              <a:t>бобовых и масличных</a:t>
            </a:r>
            <a:endParaRPr lang="ru-RU" sz="19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618895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2G7A1886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286398" cy="6858000"/>
          </a:xfrm>
          <a:prstGeom prst="rect">
            <a:avLst/>
          </a:prstGeom>
          <a:noFill/>
        </p:spPr>
      </p:pic>
      <p:sp>
        <p:nvSpPr>
          <p:cNvPr id="5" name="Название 1"/>
          <p:cNvSpPr>
            <a:spLocks noGrp="1"/>
          </p:cNvSpPr>
          <p:nvPr>
            <p:ph type="title"/>
          </p:nvPr>
        </p:nvSpPr>
        <p:spPr>
          <a:xfrm>
            <a:off x="0" y="5828631"/>
            <a:ext cx="9144000" cy="852357"/>
          </a:xfrm>
          <a:solidFill>
            <a:schemeClr val="tx2">
              <a:lumMod val="20000"/>
              <a:lumOff val="80000"/>
              <a:alpha val="63000"/>
            </a:schemeClr>
          </a:solidFill>
        </p:spPr>
        <p:txBody>
          <a:bodyPr>
            <a:noAutofit/>
          </a:bodyPr>
          <a:lstStyle/>
          <a:p>
            <a:pPr algn="r"/>
            <a:r>
              <a:rPr lang="ru-RU" sz="1800" dirty="0" smtClean="0">
                <a:solidFill>
                  <a:srgbClr val="810E11"/>
                </a:solidFill>
                <a:latin typeface="Helvetica Light"/>
                <a:cs typeface="Helvetica Light"/>
              </a:rPr>
              <a:t>ЗЕРНОУБОРОЧНЫЕ КОМБАЙНЫ: </a:t>
            </a:r>
            <a:br>
              <a:rPr lang="ru-RU" sz="1800" dirty="0" smtClean="0">
                <a:solidFill>
                  <a:srgbClr val="810E11"/>
                </a:solidFill>
                <a:latin typeface="Helvetica Light"/>
                <a:cs typeface="Helvetica Light"/>
              </a:rPr>
            </a:br>
            <a:r>
              <a:rPr lang="en-US" sz="2800" dirty="0" smtClean="0">
                <a:solidFill>
                  <a:srgbClr val="810E11"/>
                </a:solidFill>
                <a:latin typeface="Helvetica"/>
                <a:cs typeface="Helvetica"/>
              </a:rPr>
              <a:t>JOHN DEERE, NEW HOLLAND, CLAAS</a:t>
            </a:r>
            <a:r>
              <a:rPr lang="ru-RU" sz="2800" dirty="0" smtClean="0">
                <a:solidFill>
                  <a:srgbClr val="810E11"/>
                </a:solidFill>
                <a:latin typeface="Helvetica"/>
                <a:cs typeface="Helvetica"/>
              </a:rPr>
              <a:t>, </a:t>
            </a:r>
            <a:r>
              <a:rPr lang="en-US" sz="2800" dirty="0" smtClean="0">
                <a:solidFill>
                  <a:srgbClr val="810E11"/>
                </a:solidFill>
                <a:latin typeface="Helvetica"/>
                <a:cs typeface="Helvetica"/>
              </a:rPr>
              <a:t>ACROS</a:t>
            </a:r>
            <a:endParaRPr lang="ru-RU" sz="2800" dirty="0">
              <a:solidFill>
                <a:srgbClr val="810E11"/>
              </a:solidFill>
              <a:latin typeface="Helvetica"/>
              <a:cs typeface="Helvetica"/>
            </a:endParaRPr>
          </a:p>
        </p:txBody>
      </p:sp>
      <p:sp>
        <p:nvSpPr>
          <p:cNvPr id="6" name="Название 1"/>
          <p:cNvSpPr txBox="1">
            <a:spLocks/>
          </p:cNvSpPr>
          <p:nvPr/>
        </p:nvSpPr>
        <p:spPr>
          <a:xfrm>
            <a:off x="0" y="1364836"/>
            <a:ext cx="9144000" cy="91276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dirty="0" smtClean="0">
                <a:solidFill>
                  <a:srgbClr val="FFFFFF"/>
                </a:solidFill>
                <a:latin typeface="Helvetica Light"/>
                <a:cs typeface="Helvetica Light"/>
              </a:rPr>
              <a:t>«ПРОДИМЕКС» - ЭТО СОВРЕМЕННАЯ </a:t>
            </a:r>
          </a:p>
          <a:p>
            <a:pPr algn="l"/>
            <a:r>
              <a:rPr lang="ru-RU" sz="2000" dirty="0" smtClean="0">
                <a:solidFill>
                  <a:srgbClr val="FFFFFF"/>
                </a:solidFill>
                <a:latin typeface="Helvetica Light"/>
                <a:cs typeface="Helvetica Light"/>
              </a:rPr>
              <a:t>СЕЛЬСКОХОЗЯЙСТВЕННАЯ ТЕХНИКА.</a:t>
            </a:r>
            <a:r>
              <a:rPr lang="en-US" sz="2000" dirty="0" smtClean="0">
                <a:solidFill>
                  <a:srgbClr val="FFFFFF"/>
                </a:solidFill>
                <a:latin typeface="Helvetica Light"/>
                <a:cs typeface="Helvetica Light"/>
              </a:rPr>
              <a:t/>
            </a:r>
            <a:br>
              <a:rPr lang="en-US" sz="2000" dirty="0" smtClean="0">
                <a:solidFill>
                  <a:srgbClr val="FFFFFF"/>
                </a:solidFill>
                <a:latin typeface="Helvetica Light"/>
                <a:cs typeface="Helvetica Light"/>
              </a:rPr>
            </a:br>
            <a:endParaRPr lang="ru-RU" sz="2000" dirty="0">
              <a:solidFill>
                <a:srgbClr val="FFFFFF"/>
              </a:solidFill>
              <a:latin typeface="Helvetica Light"/>
              <a:cs typeface="Helvetica Light"/>
            </a:endParaRPr>
          </a:p>
        </p:txBody>
      </p:sp>
      <p:pic>
        <p:nvPicPr>
          <p:cNvPr id="14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129284"/>
          </a:xfrm>
          <a:prstGeom prst="rect">
            <a:avLst/>
          </a:prstGeom>
        </p:spPr>
      </p:pic>
      <p:pic>
        <p:nvPicPr>
          <p:cNvPr id="15" name="Picture 2" descr="text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9682" y="615882"/>
            <a:ext cx="2351144" cy="14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513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2G7A449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915" y="756724"/>
            <a:ext cx="9151915" cy="6101276"/>
          </a:xfrm>
          <a:prstGeom prst="rect">
            <a:avLst/>
          </a:prstGeom>
        </p:spPr>
      </p:pic>
      <p:sp>
        <p:nvSpPr>
          <p:cNvPr id="6" name="Название 1"/>
          <p:cNvSpPr txBox="1">
            <a:spLocks/>
          </p:cNvSpPr>
          <p:nvPr/>
        </p:nvSpPr>
        <p:spPr>
          <a:xfrm>
            <a:off x="-7915" y="5507789"/>
            <a:ext cx="9144000" cy="815474"/>
          </a:xfrm>
          <a:prstGeom prst="rect">
            <a:avLst/>
          </a:prstGeom>
          <a:solidFill>
            <a:srgbClr val="B9CDE5">
              <a:alpha val="66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800" dirty="0" smtClean="0">
                <a:solidFill>
                  <a:srgbClr val="810E11"/>
                </a:solidFill>
                <a:latin typeface="Helvetica Light"/>
                <a:cs typeface="Helvetica Light"/>
              </a:rPr>
              <a:t>   СВЕКЛОВИЧНЫЕ </a:t>
            </a:r>
            <a:r>
              <a:rPr lang="ru-RU" sz="1800" dirty="0">
                <a:solidFill>
                  <a:srgbClr val="810E11"/>
                </a:solidFill>
                <a:latin typeface="Helvetica Light"/>
                <a:cs typeface="Helvetica Light"/>
              </a:rPr>
              <a:t>КОМБАЙНЫ:</a:t>
            </a:r>
            <a:r>
              <a:rPr lang="en-US" sz="1800" dirty="0">
                <a:solidFill>
                  <a:srgbClr val="810E11"/>
                </a:solidFill>
                <a:latin typeface="Helvetica Light"/>
                <a:cs typeface="Helvetica Light"/>
              </a:rPr>
              <a:t/>
            </a:r>
            <a:br>
              <a:rPr lang="en-US" sz="1800" dirty="0">
                <a:solidFill>
                  <a:srgbClr val="810E11"/>
                </a:solidFill>
                <a:latin typeface="Helvetica Light"/>
                <a:cs typeface="Helvetica Light"/>
              </a:rPr>
            </a:br>
            <a:r>
              <a:rPr lang="ru-RU" sz="1800" dirty="0" smtClean="0">
                <a:solidFill>
                  <a:srgbClr val="810E11"/>
                </a:solidFill>
                <a:latin typeface="Helvetica"/>
                <a:cs typeface="Helvetica"/>
              </a:rPr>
              <a:t>   </a:t>
            </a:r>
            <a:r>
              <a:rPr lang="en-US" sz="2800" dirty="0" smtClean="0">
                <a:solidFill>
                  <a:srgbClr val="810E11"/>
                </a:solidFill>
                <a:latin typeface="Helvetica"/>
                <a:cs typeface="Helvetica"/>
              </a:rPr>
              <a:t>HOLMER</a:t>
            </a:r>
            <a:r>
              <a:rPr lang="en-US" sz="2800" dirty="0">
                <a:solidFill>
                  <a:srgbClr val="810E11"/>
                </a:solidFill>
                <a:latin typeface="Helvetica"/>
                <a:cs typeface="Helvetica"/>
              </a:rPr>
              <a:t>, </a:t>
            </a:r>
            <a:r>
              <a:rPr lang="en-US" sz="2800" dirty="0" smtClean="0">
                <a:solidFill>
                  <a:srgbClr val="810E11"/>
                </a:solidFill>
                <a:latin typeface="Helvetica"/>
                <a:cs typeface="Helvetica"/>
              </a:rPr>
              <a:t>ROPA</a:t>
            </a:r>
            <a:r>
              <a:rPr lang="ru-RU" sz="2800" dirty="0" smtClean="0">
                <a:solidFill>
                  <a:srgbClr val="810E11"/>
                </a:solidFill>
                <a:latin typeface="Helvetica"/>
                <a:cs typeface="Helvetica"/>
              </a:rPr>
              <a:t>, </a:t>
            </a:r>
            <a:r>
              <a:rPr lang="en-US" sz="2800" dirty="0" smtClean="0">
                <a:solidFill>
                  <a:srgbClr val="810E11"/>
                </a:solidFill>
                <a:latin typeface="Helvetica"/>
                <a:cs typeface="Helvetica"/>
              </a:rPr>
              <a:t>GRIMME</a:t>
            </a:r>
            <a:endParaRPr lang="ru-RU" sz="2000" dirty="0">
              <a:solidFill>
                <a:srgbClr val="810E11"/>
              </a:solidFill>
              <a:latin typeface="Helvetica"/>
              <a:cs typeface="Helvetica"/>
            </a:endParaRPr>
          </a:p>
        </p:txBody>
      </p:sp>
      <p:pic>
        <p:nvPicPr>
          <p:cNvPr id="10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129284"/>
          </a:xfrm>
          <a:prstGeom prst="rect">
            <a:avLst/>
          </a:prstGeom>
        </p:spPr>
      </p:pic>
      <p:pic>
        <p:nvPicPr>
          <p:cNvPr id="11" name="Picture 2" descr="text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9682" y="615882"/>
            <a:ext cx="2351144" cy="14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447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2G7A634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1631"/>
            <a:ext cx="9144000" cy="6096369"/>
          </a:xfrm>
          <a:prstGeom prst="rect">
            <a:avLst/>
          </a:prstGeom>
        </p:spPr>
      </p:pic>
      <p:sp>
        <p:nvSpPr>
          <p:cNvPr id="9" name="Название 1"/>
          <p:cNvSpPr txBox="1">
            <a:spLocks/>
          </p:cNvSpPr>
          <p:nvPr/>
        </p:nvSpPr>
        <p:spPr>
          <a:xfrm>
            <a:off x="0" y="5281868"/>
            <a:ext cx="9144000" cy="1001290"/>
          </a:xfrm>
          <a:prstGeom prst="rect">
            <a:avLst/>
          </a:prstGeom>
          <a:solidFill>
            <a:schemeClr val="tx2">
              <a:lumMod val="20000"/>
              <a:lumOff val="80000"/>
              <a:alpha val="61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800" dirty="0" smtClean="0">
                <a:solidFill>
                  <a:srgbClr val="810E11"/>
                </a:solidFill>
                <a:latin typeface="Helvetica Light"/>
                <a:cs typeface="Helvetica Light"/>
              </a:rPr>
              <a:t>    ЭНЕРГОНАСЫЩЕННЫЕ </a:t>
            </a:r>
            <a:r>
              <a:rPr lang="ru-RU" sz="1800" dirty="0">
                <a:solidFill>
                  <a:srgbClr val="810E11"/>
                </a:solidFill>
                <a:latin typeface="Helvetica Light"/>
                <a:cs typeface="Helvetica Light"/>
              </a:rPr>
              <a:t>ТРАКТОРА:</a:t>
            </a:r>
            <a:br>
              <a:rPr lang="ru-RU" sz="1800" dirty="0">
                <a:solidFill>
                  <a:srgbClr val="810E11"/>
                </a:solidFill>
                <a:latin typeface="Helvetica Light"/>
                <a:cs typeface="Helvetica Light"/>
              </a:rPr>
            </a:br>
            <a:r>
              <a:rPr lang="ru-RU" sz="1400" dirty="0" smtClean="0">
                <a:solidFill>
                  <a:srgbClr val="810E11"/>
                </a:solidFill>
                <a:latin typeface="Helvetica Light"/>
                <a:cs typeface="Helvetica Light"/>
              </a:rPr>
              <a:t>    </a:t>
            </a:r>
            <a:r>
              <a:rPr lang="en-US" sz="2400" dirty="0" smtClean="0">
                <a:solidFill>
                  <a:srgbClr val="810E11"/>
                </a:solidFill>
                <a:latin typeface="Helvetica"/>
                <a:cs typeface="Helvetica"/>
              </a:rPr>
              <a:t>JOHN </a:t>
            </a:r>
            <a:r>
              <a:rPr lang="en-US" sz="2400" dirty="0">
                <a:solidFill>
                  <a:srgbClr val="810E11"/>
                </a:solidFill>
                <a:latin typeface="Helvetica"/>
                <a:cs typeface="Helvetica"/>
              </a:rPr>
              <a:t>DEERE, </a:t>
            </a:r>
            <a:r>
              <a:rPr lang="en-US" sz="2400" dirty="0" smtClean="0">
                <a:solidFill>
                  <a:srgbClr val="810E11"/>
                </a:solidFill>
                <a:latin typeface="Helvetica"/>
                <a:cs typeface="Helvetica"/>
              </a:rPr>
              <a:t>CASE</a:t>
            </a:r>
            <a:r>
              <a:rPr lang="ru-RU" sz="2400" dirty="0" smtClean="0">
                <a:solidFill>
                  <a:srgbClr val="810E11"/>
                </a:solidFill>
                <a:latin typeface="Helvetica"/>
                <a:cs typeface="Helvetica"/>
              </a:rPr>
              <a:t>, </a:t>
            </a:r>
            <a:r>
              <a:rPr lang="en-US" sz="2400" dirty="0" smtClean="0">
                <a:solidFill>
                  <a:srgbClr val="810E11"/>
                </a:solidFill>
                <a:latin typeface="Helvetica"/>
                <a:cs typeface="Helvetica"/>
              </a:rPr>
              <a:t>CHALLENGER</a:t>
            </a:r>
            <a:r>
              <a:rPr lang="en-US" sz="2400" dirty="0">
                <a:solidFill>
                  <a:srgbClr val="810E11"/>
                </a:solidFill>
                <a:latin typeface="Helvetica"/>
                <a:cs typeface="Helvetica"/>
              </a:rPr>
              <a:t>, </a:t>
            </a:r>
            <a:r>
              <a:rPr lang="en-US" sz="2400" dirty="0" smtClean="0">
                <a:solidFill>
                  <a:srgbClr val="810E11"/>
                </a:solidFill>
                <a:latin typeface="Helvetica"/>
                <a:cs typeface="Helvetica"/>
              </a:rPr>
              <a:t>FENDT</a:t>
            </a:r>
            <a:r>
              <a:rPr lang="ru-RU" sz="2400" dirty="0" smtClean="0">
                <a:solidFill>
                  <a:srgbClr val="810E11"/>
                </a:solidFill>
                <a:latin typeface="Helvetica"/>
                <a:cs typeface="Helvetica"/>
              </a:rPr>
              <a:t>, </a:t>
            </a:r>
            <a:r>
              <a:rPr lang="en-US" sz="2400" dirty="0" smtClean="0">
                <a:solidFill>
                  <a:srgbClr val="810E11"/>
                </a:solidFill>
                <a:latin typeface="Helvetica"/>
                <a:cs typeface="Helvetica"/>
              </a:rPr>
              <a:t>DEUTZ-FAHR</a:t>
            </a:r>
            <a:endParaRPr lang="ru-RU" sz="2400" dirty="0">
              <a:solidFill>
                <a:srgbClr val="810E11"/>
              </a:solidFill>
              <a:latin typeface="Helvetica"/>
              <a:cs typeface="Helvetica"/>
            </a:endParaRPr>
          </a:p>
        </p:txBody>
      </p:sp>
      <p:pic>
        <p:nvPicPr>
          <p:cNvPr id="10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129284"/>
          </a:xfrm>
          <a:prstGeom prst="rect">
            <a:avLst/>
          </a:prstGeom>
        </p:spPr>
      </p:pic>
      <p:pic>
        <p:nvPicPr>
          <p:cNvPr id="11" name="Picture 2" descr="text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9682" y="615882"/>
            <a:ext cx="2351144" cy="14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79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2G7A975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0465"/>
            <a:ext cx="9144000" cy="6096392"/>
          </a:xfrm>
          <a:prstGeom prst="rect">
            <a:avLst/>
          </a:prstGeom>
        </p:spPr>
      </p:pic>
      <p:sp>
        <p:nvSpPr>
          <p:cNvPr id="6" name="Название 1"/>
          <p:cNvSpPr txBox="1">
            <a:spLocks/>
          </p:cNvSpPr>
          <p:nvPr/>
        </p:nvSpPr>
        <p:spPr>
          <a:xfrm>
            <a:off x="0" y="5349295"/>
            <a:ext cx="9144000" cy="874893"/>
          </a:xfrm>
          <a:prstGeom prst="rect">
            <a:avLst/>
          </a:prstGeom>
          <a:solidFill>
            <a:srgbClr val="EBF1DE">
              <a:alpha val="53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600" dirty="0">
                <a:solidFill>
                  <a:srgbClr val="810E11"/>
                </a:solidFill>
                <a:latin typeface="Helvetica Light"/>
                <a:cs typeface="Helvetica Light"/>
              </a:rPr>
              <a:t>ШИРОКОЗАХВАТНЫЕ ПРИЦЕПНЫЕ </a:t>
            </a:r>
            <a:r>
              <a:rPr lang="ru-RU" sz="1600" dirty="0" smtClean="0">
                <a:solidFill>
                  <a:srgbClr val="810E11"/>
                </a:solidFill>
                <a:latin typeface="Helvetica Light"/>
                <a:cs typeface="Helvetica Light"/>
              </a:rPr>
              <a:t>УСТРОЙСТВА ДЛЯ </a:t>
            </a:r>
            <a:r>
              <a:rPr lang="ru-RU" sz="1600" dirty="0">
                <a:solidFill>
                  <a:srgbClr val="810E11"/>
                </a:solidFill>
                <a:latin typeface="Helvetica Light"/>
                <a:cs typeface="Helvetica Light"/>
              </a:rPr>
              <a:t>ПОЧВОПОДГОТОВКИ:</a:t>
            </a:r>
            <a:br>
              <a:rPr lang="ru-RU" sz="1600" dirty="0">
                <a:solidFill>
                  <a:srgbClr val="810E11"/>
                </a:solidFill>
                <a:latin typeface="Helvetica Light"/>
                <a:cs typeface="Helvetica Light"/>
              </a:rPr>
            </a:br>
            <a:r>
              <a:rPr lang="ru-RU" sz="2400" dirty="0">
                <a:solidFill>
                  <a:srgbClr val="810E11"/>
                </a:solidFill>
                <a:latin typeface="Helvetica Light"/>
                <a:cs typeface="Helvetica Light"/>
              </a:rPr>
              <a:t> </a:t>
            </a:r>
            <a:r>
              <a:rPr lang="en-US" sz="2400" dirty="0" smtClean="0">
                <a:solidFill>
                  <a:srgbClr val="810E11"/>
                </a:solidFill>
                <a:latin typeface="Helvetica"/>
                <a:cs typeface="Helvetica"/>
              </a:rPr>
              <a:t>VADERSTAD</a:t>
            </a:r>
            <a:r>
              <a:rPr lang="ru-RU" sz="2400" dirty="0" smtClean="0">
                <a:solidFill>
                  <a:srgbClr val="810E11"/>
                </a:solidFill>
                <a:latin typeface="Helvetica"/>
                <a:cs typeface="Helvetica"/>
              </a:rPr>
              <a:t>, </a:t>
            </a:r>
            <a:r>
              <a:rPr lang="en-US" sz="2400" dirty="0" smtClean="0">
                <a:solidFill>
                  <a:srgbClr val="810E11"/>
                </a:solidFill>
                <a:latin typeface="Helvetica"/>
                <a:cs typeface="Helvetica"/>
              </a:rPr>
              <a:t>BEDNAR, LEMKEN, AMAZONE </a:t>
            </a:r>
            <a:r>
              <a:rPr lang="ru-RU" sz="2000" dirty="0">
                <a:solidFill>
                  <a:srgbClr val="810E11"/>
                </a:solidFill>
                <a:latin typeface="Helvetica Light"/>
                <a:cs typeface="Helvetica Light"/>
              </a:rPr>
              <a:t>и другие…</a:t>
            </a:r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129284"/>
          </a:xfrm>
          <a:prstGeom prst="rect">
            <a:avLst/>
          </a:prstGeom>
        </p:spPr>
      </p:pic>
      <p:pic>
        <p:nvPicPr>
          <p:cNvPr id="10" name="Picture 2" descr="text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9682" y="615882"/>
            <a:ext cx="2351144" cy="14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210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2G7A826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92634"/>
            <a:ext cx="9144000" cy="6096359"/>
          </a:xfrm>
          <a:prstGeom prst="rect">
            <a:avLst/>
          </a:prstGeom>
        </p:spPr>
      </p:pic>
      <p:sp>
        <p:nvSpPr>
          <p:cNvPr id="9" name="Название 1"/>
          <p:cNvSpPr txBox="1">
            <a:spLocks/>
          </p:cNvSpPr>
          <p:nvPr/>
        </p:nvSpPr>
        <p:spPr>
          <a:xfrm>
            <a:off x="0" y="5641465"/>
            <a:ext cx="9144000" cy="762005"/>
          </a:xfrm>
          <a:prstGeom prst="rect">
            <a:avLst/>
          </a:prstGeom>
          <a:solidFill>
            <a:srgbClr val="B9CDE5">
              <a:alpha val="59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800" dirty="0">
                <a:solidFill>
                  <a:srgbClr val="810E11"/>
                </a:solidFill>
                <a:latin typeface="Helvetica Light"/>
                <a:cs typeface="Helvetica Light"/>
              </a:rPr>
              <a:t>СЕЯЛКИ, ОПРЫСКИВАТЕЛИ:</a:t>
            </a:r>
            <a:br>
              <a:rPr lang="ru-RU" sz="1800" dirty="0">
                <a:solidFill>
                  <a:srgbClr val="810E11"/>
                </a:solidFill>
                <a:latin typeface="Helvetica Light"/>
                <a:cs typeface="Helvetica Light"/>
              </a:rPr>
            </a:br>
            <a:r>
              <a:rPr lang="en-US" sz="2800" dirty="0" smtClean="0">
                <a:solidFill>
                  <a:srgbClr val="810E11"/>
                </a:solidFill>
                <a:latin typeface="Helvetica"/>
                <a:cs typeface="Helvetica"/>
              </a:rPr>
              <a:t>AMAZONE</a:t>
            </a:r>
            <a:r>
              <a:rPr lang="en-US" sz="2800" dirty="0">
                <a:solidFill>
                  <a:srgbClr val="810E11"/>
                </a:solidFill>
                <a:latin typeface="Helvetica"/>
                <a:cs typeface="Helvetica"/>
              </a:rPr>
              <a:t>, MONOPILE</a:t>
            </a:r>
            <a:r>
              <a:rPr lang="ru-RU" sz="2800" dirty="0">
                <a:solidFill>
                  <a:srgbClr val="810E11"/>
                </a:solidFill>
                <a:latin typeface="Helvetica"/>
                <a:cs typeface="Helvetica"/>
              </a:rPr>
              <a:t>, </a:t>
            </a:r>
            <a:r>
              <a:rPr lang="en-US" sz="2800" dirty="0" smtClean="0">
                <a:solidFill>
                  <a:srgbClr val="810E11"/>
                </a:solidFill>
                <a:latin typeface="Helvetica"/>
                <a:cs typeface="Helvetica"/>
              </a:rPr>
              <a:t>VADERSTAD</a:t>
            </a:r>
            <a:r>
              <a:rPr lang="en-US" sz="1800" dirty="0" smtClean="0">
                <a:solidFill>
                  <a:srgbClr val="810E11"/>
                </a:solidFill>
                <a:latin typeface="Helvetica"/>
                <a:cs typeface="Helvetica"/>
              </a:rPr>
              <a:t> </a:t>
            </a:r>
            <a:r>
              <a:rPr lang="en-US" sz="1400" dirty="0" smtClean="0">
                <a:solidFill>
                  <a:srgbClr val="810E11"/>
                </a:solidFill>
                <a:latin typeface="Helvetica Light"/>
                <a:cs typeface="Helvetica Light"/>
              </a:rPr>
              <a:t>…</a:t>
            </a:r>
            <a:endParaRPr lang="ru-RU" sz="2000" dirty="0">
              <a:solidFill>
                <a:srgbClr val="810E11"/>
              </a:solidFill>
              <a:latin typeface="Helvetica Light"/>
              <a:cs typeface="Helvetica Light"/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129284"/>
          </a:xfrm>
          <a:prstGeom prst="rect">
            <a:avLst/>
          </a:prstGeom>
        </p:spPr>
      </p:pic>
      <p:pic>
        <p:nvPicPr>
          <p:cNvPr id="10" name="Picture 2" descr="text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9682" y="615882"/>
            <a:ext cx="2351144" cy="14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99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2G7A051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5" name="Название 1"/>
          <p:cNvSpPr>
            <a:spLocks noGrp="1"/>
          </p:cNvSpPr>
          <p:nvPr>
            <p:ph type="title"/>
          </p:nvPr>
        </p:nvSpPr>
        <p:spPr>
          <a:xfrm>
            <a:off x="0" y="5287029"/>
            <a:ext cx="9144000" cy="996130"/>
          </a:xfrm>
          <a:solidFill>
            <a:srgbClr val="EBF1DE">
              <a:alpha val="67000"/>
            </a:srgbClr>
          </a:solidFill>
        </p:spPr>
        <p:txBody>
          <a:bodyPr>
            <a:noAutofit/>
          </a:bodyPr>
          <a:lstStyle/>
          <a:p>
            <a:pPr algn="r"/>
            <a:r>
              <a:rPr lang="ru-RU" sz="1400" dirty="0" smtClean="0">
                <a:solidFill>
                  <a:srgbClr val="810E11"/>
                </a:solidFill>
                <a:latin typeface="Helvetica Light"/>
                <a:cs typeface="Helvetica Light"/>
              </a:rPr>
              <a:t>НА ВСЕЙ ТЕХНИКЕ ХОЛДИНГА «ПРОДИМЕКС» УСТАНОВЛЕНА </a:t>
            </a:r>
            <a:br>
              <a:rPr lang="ru-RU" sz="1400" dirty="0" smtClean="0">
                <a:solidFill>
                  <a:srgbClr val="810E11"/>
                </a:solidFill>
                <a:latin typeface="Helvetica Light"/>
                <a:cs typeface="Helvetica Light"/>
              </a:rPr>
            </a:br>
            <a:r>
              <a:rPr lang="ru-RU" sz="1400" dirty="0" smtClean="0">
                <a:solidFill>
                  <a:srgbClr val="810E11"/>
                </a:solidFill>
                <a:latin typeface="Helvetica Light"/>
                <a:cs typeface="Helvetica Light"/>
              </a:rPr>
              <a:t>СОБСТВЕННАЯ УНИКАЛЬНАЯ АВТОМАТИЗИРОВАННАЯ </a:t>
            </a:r>
            <a:br>
              <a:rPr lang="ru-RU" sz="1400" dirty="0" smtClean="0">
                <a:solidFill>
                  <a:srgbClr val="810E11"/>
                </a:solidFill>
                <a:latin typeface="Helvetica Light"/>
                <a:cs typeface="Helvetica Light"/>
              </a:rPr>
            </a:br>
            <a:r>
              <a:rPr lang="ru-RU" sz="1800" dirty="0" smtClean="0">
                <a:solidFill>
                  <a:srgbClr val="810E11"/>
                </a:solidFill>
                <a:latin typeface="Helvetica"/>
                <a:cs typeface="Helvetica"/>
              </a:rPr>
              <a:t>ПРОГРАММА УПРАВЛЕНИЯ ПРОИЗВОДСТВОМ (ПУП)</a:t>
            </a:r>
            <a:endParaRPr lang="ru-RU" sz="1800" dirty="0">
              <a:solidFill>
                <a:srgbClr val="810E11"/>
              </a:solidFill>
              <a:latin typeface="Helvetica"/>
              <a:cs typeface="Helvetica"/>
            </a:endParaRPr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129284"/>
          </a:xfrm>
          <a:prstGeom prst="rect">
            <a:avLst/>
          </a:prstGeom>
        </p:spPr>
      </p:pic>
      <p:pic>
        <p:nvPicPr>
          <p:cNvPr id="10" name="Picture 2" descr="text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9682" y="615882"/>
            <a:ext cx="2351144" cy="14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571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_MG_133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899" y="762000"/>
            <a:ext cx="9144000" cy="6096000"/>
          </a:xfrm>
          <a:prstGeom prst="rect">
            <a:avLst/>
          </a:prstGeom>
        </p:spPr>
      </p:pic>
      <p:sp>
        <p:nvSpPr>
          <p:cNvPr id="7" name="Название 1"/>
          <p:cNvSpPr>
            <a:spLocks noGrp="1"/>
          </p:cNvSpPr>
          <p:nvPr>
            <p:ph type="title"/>
          </p:nvPr>
        </p:nvSpPr>
        <p:spPr>
          <a:xfrm>
            <a:off x="-11239" y="910280"/>
            <a:ext cx="3087035" cy="1213703"/>
          </a:xfrm>
          <a:gradFill flip="none" rotWithShape="1">
            <a:gsLst>
              <a:gs pos="0">
                <a:srgbClr val="C6D9F1">
                  <a:alpha val="78000"/>
                </a:srgbClr>
              </a:gs>
              <a:gs pos="100000">
                <a:srgbClr val="000000">
                  <a:alpha val="55000"/>
                </a:srgbClr>
              </a:gs>
            </a:gsLst>
            <a:lin ang="0" scaled="1"/>
            <a:tileRect/>
          </a:gradFill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FF"/>
                </a:solidFill>
                <a:latin typeface="Helvetica Light"/>
                <a:cs typeface="Helvetica Light"/>
              </a:rPr>
              <a:t>14</a:t>
            </a:r>
            <a:r>
              <a:rPr lang="ru-RU" sz="2000" dirty="0" smtClean="0">
                <a:solidFill>
                  <a:srgbClr val="FFFFFF"/>
                </a:solidFill>
                <a:latin typeface="Helvetica Light"/>
                <a:cs typeface="Helvetica Light"/>
              </a:rPr>
              <a:t> </a:t>
            </a:r>
            <a:br>
              <a:rPr lang="ru-RU" sz="2000" dirty="0" smtClean="0">
                <a:solidFill>
                  <a:srgbClr val="FFFFFF"/>
                </a:solidFill>
                <a:latin typeface="Helvetica Light"/>
                <a:cs typeface="Helvetica Light"/>
              </a:rPr>
            </a:br>
            <a:r>
              <a:rPr lang="ru-RU" sz="2000" dirty="0" smtClean="0">
                <a:solidFill>
                  <a:srgbClr val="FFFFFF"/>
                </a:solidFill>
                <a:latin typeface="Helvetica Light"/>
                <a:cs typeface="Helvetica Light"/>
              </a:rPr>
              <a:t>САХАРНЫХ ЗАВОДОВ В РОССИИ</a:t>
            </a:r>
            <a:endParaRPr lang="ru-RU" sz="2000" dirty="0">
              <a:solidFill>
                <a:srgbClr val="FFFFFF"/>
              </a:solidFill>
              <a:latin typeface="Helvetica Light"/>
              <a:cs typeface="Helvetica Light"/>
            </a:endParaRPr>
          </a:p>
        </p:txBody>
      </p:sp>
      <p:pic>
        <p:nvPicPr>
          <p:cNvPr id="1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129284"/>
          </a:xfrm>
          <a:prstGeom prst="rect">
            <a:avLst/>
          </a:prstGeom>
        </p:spPr>
      </p:pic>
      <p:pic>
        <p:nvPicPr>
          <p:cNvPr id="16" name="Picture 2" descr="text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9682" y="615882"/>
            <a:ext cx="2351144" cy="148906"/>
          </a:xfrm>
          <a:prstGeom prst="rect">
            <a:avLst/>
          </a:prstGeom>
        </p:spPr>
      </p:pic>
      <p:sp>
        <p:nvSpPr>
          <p:cNvPr id="17" name="Название 1"/>
          <p:cNvSpPr txBox="1">
            <a:spLocks/>
          </p:cNvSpPr>
          <p:nvPr/>
        </p:nvSpPr>
        <p:spPr>
          <a:xfrm>
            <a:off x="0" y="5281868"/>
            <a:ext cx="9144000" cy="1000184"/>
          </a:xfrm>
          <a:prstGeom prst="rect">
            <a:avLst/>
          </a:prstGeom>
          <a:solidFill>
            <a:schemeClr val="tx2">
              <a:lumMod val="20000"/>
              <a:lumOff val="80000"/>
              <a:alpha val="61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800" dirty="0" smtClean="0">
                <a:solidFill>
                  <a:srgbClr val="810E11"/>
                </a:solidFill>
                <a:latin typeface="Helvetica"/>
                <a:cs typeface="Helvetica"/>
              </a:rPr>
              <a:t> ЗАВОДЫ «ПРОДИМЕКС» ПЕРЕРАБАТЫВАЮТ – 80.000 ТОНН СВЕКЛЫ В ДЕНЬ</a:t>
            </a:r>
          </a:p>
          <a:p>
            <a:pPr algn="r"/>
            <a:r>
              <a:rPr lang="ru-RU" sz="1800" dirty="0" smtClean="0">
                <a:solidFill>
                  <a:srgbClr val="810E11"/>
                </a:solidFill>
                <a:latin typeface="Helvetica Light"/>
                <a:cs typeface="Helvetica Light"/>
              </a:rPr>
              <a:t>Суточная производительность крупнейшего завода холдинга -12.000 тонн</a:t>
            </a:r>
          </a:p>
          <a:p>
            <a:pPr algn="r"/>
            <a:r>
              <a:rPr lang="ru-RU" sz="1800" dirty="0" smtClean="0">
                <a:solidFill>
                  <a:srgbClr val="810E11"/>
                </a:solidFill>
                <a:latin typeface="Helvetica Light"/>
                <a:cs typeface="Helvetica Light"/>
              </a:rPr>
              <a:t>Совокупный объём переработки всех заводов </a:t>
            </a:r>
            <a:r>
              <a:rPr lang="mr-IN" sz="1800" dirty="0" smtClean="0">
                <a:solidFill>
                  <a:srgbClr val="810E11"/>
                </a:solidFill>
                <a:latin typeface="Helvetica Light"/>
                <a:cs typeface="Helvetica Light"/>
              </a:rPr>
              <a:t>–</a:t>
            </a:r>
            <a:r>
              <a:rPr lang="ru-RU" sz="1800" dirty="0" smtClean="0">
                <a:solidFill>
                  <a:srgbClr val="810E11"/>
                </a:solidFill>
                <a:latin typeface="Helvetica Light"/>
                <a:cs typeface="Helvetica Light"/>
              </a:rPr>
              <a:t> 11 млн. тонн сахарной свёклы в год</a:t>
            </a:r>
          </a:p>
        </p:txBody>
      </p:sp>
    </p:spTree>
    <p:extLst>
      <p:ext uri="{BB962C8B-B14F-4D97-AF65-F5344CB8AC3E}">
        <p14:creationId xmlns:p14="http://schemas.microsoft.com/office/powerpoint/2010/main" val="2443047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2G7A499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38671" y="0"/>
            <a:ext cx="11806903" cy="6972420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129284"/>
          </a:xfrm>
          <a:prstGeom prst="rect">
            <a:avLst/>
          </a:prstGeom>
        </p:spPr>
      </p:pic>
      <p:pic>
        <p:nvPicPr>
          <p:cNvPr id="16" name="Picture 2" descr="text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9682" y="615882"/>
            <a:ext cx="2351144" cy="148906"/>
          </a:xfrm>
          <a:prstGeom prst="rect">
            <a:avLst/>
          </a:prstGeom>
        </p:spPr>
      </p:pic>
      <p:sp>
        <p:nvSpPr>
          <p:cNvPr id="17" name="Название 1"/>
          <p:cNvSpPr txBox="1">
            <a:spLocks/>
          </p:cNvSpPr>
          <p:nvPr/>
        </p:nvSpPr>
        <p:spPr>
          <a:xfrm>
            <a:off x="0" y="5494683"/>
            <a:ext cx="9144000" cy="788476"/>
          </a:xfrm>
          <a:prstGeom prst="rect">
            <a:avLst/>
          </a:prstGeom>
          <a:solidFill>
            <a:schemeClr val="tx2">
              <a:lumMod val="20000"/>
              <a:lumOff val="80000"/>
              <a:alpha val="61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800" b="1" dirty="0" smtClean="0">
                <a:solidFill>
                  <a:srgbClr val="810E11"/>
                </a:solidFill>
                <a:latin typeface="Helvetica"/>
                <a:cs typeface="Helvetica"/>
              </a:rPr>
              <a:t>КРУПНЕЙШИЙ ЗАВОД АГРОПРОМЫШЛЕННОГО ХОЛДИНГА «ПРОДИМЕКС» – ЗАВОД «УСПЕНСКИЙ САХАРНИК» (КРАСНОДАРСКИЙ КРАЙ)</a:t>
            </a:r>
          </a:p>
          <a:p>
            <a:pPr algn="r"/>
            <a:endParaRPr lang="ru-RU" sz="1800" b="1" dirty="0">
              <a:solidFill>
                <a:srgbClr val="810E11"/>
              </a:solidFill>
              <a:latin typeface="Helvetica"/>
              <a:cs typeface="Helvetica"/>
            </a:endParaRPr>
          </a:p>
        </p:txBody>
      </p:sp>
      <p:sp>
        <p:nvSpPr>
          <p:cNvPr id="9" name="Название 1"/>
          <p:cNvSpPr txBox="1">
            <a:spLocks/>
          </p:cNvSpPr>
          <p:nvPr/>
        </p:nvSpPr>
        <p:spPr>
          <a:xfrm>
            <a:off x="5926296" y="1323797"/>
            <a:ext cx="3217704" cy="121370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0" b="1" dirty="0">
                <a:solidFill>
                  <a:schemeClr val="bg1"/>
                </a:solidFill>
                <a:latin typeface="Helvetica Light"/>
                <a:cs typeface="Helvetica Light"/>
              </a:rPr>
              <a:t>12.000 </a:t>
            </a:r>
            <a:r>
              <a:rPr lang="ru-RU" sz="16000" b="1" dirty="0" smtClean="0">
                <a:solidFill>
                  <a:schemeClr val="bg1"/>
                </a:solidFill>
                <a:latin typeface="Helvetica Light"/>
                <a:cs typeface="Helvetica Light"/>
              </a:rPr>
              <a:t>тонн</a:t>
            </a:r>
          </a:p>
          <a:p>
            <a:r>
              <a:rPr lang="ru-RU" sz="9600" dirty="0">
                <a:solidFill>
                  <a:schemeClr val="bg1"/>
                </a:solidFill>
                <a:latin typeface="Helvetica Light"/>
                <a:cs typeface="Helvetica Light"/>
              </a:rPr>
              <a:t/>
            </a:r>
            <a:br>
              <a:rPr lang="ru-RU" sz="9600" dirty="0">
                <a:solidFill>
                  <a:schemeClr val="bg1"/>
                </a:solidFill>
                <a:latin typeface="Helvetica Light"/>
                <a:cs typeface="Helvetica Light"/>
              </a:rPr>
            </a:br>
            <a:r>
              <a:rPr lang="ru-RU" sz="7200" dirty="0">
                <a:solidFill>
                  <a:schemeClr val="bg1"/>
                </a:solidFill>
                <a:latin typeface="Helvetica Light"/>
                <a:cs typeface="Helvetica Light"/>
              </a:rPr>
              <a:t>СУТОЧНЫЙ ОБЪЁМ ПЕРЕРАБОТКИ</a:t>
            </a:r>
            <a:endParaRPr lang="ru-RU" sz="7200" dirty="0">
              <a:solidFill>
                <a:srgbClr val="810E11"/>
              </a:solidFill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92655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7" descr="2G7A167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1359"/>
            <a:ext cx="9144000" cy="6096641"/>
          </a:xfrm>
          <a:prstGeom prst="rect">
            <a:avLst/>
          </a:prstGeom>
        </p:spPr>
      </p:pic>
      <p:sp>
        <p:nvSpPr>
          <p:cNvPr id="12" name="Название 1"/>
          <p:cNvSpPr txBox="1">
            <a:spLocks/>
          </p:cNvSpPr>
          <p:nvPr/>
        </p:nvSpPr>
        <p:spPr>
          <a:xfrm>
            <a:off x="0" y="5674157"/>
            <a:ext cx="9144000" cy="733256"/>
          </a:xfrm>
          <a:prstGeom prst="rect">
            <a:avLst/>
          </a:prstGeom>
          <a:solidFill>
            <a:srgbClr val="EBF1DE">
              <a:alpha val="43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 smtClean="0">
                <a:solidFill>
                  <a:srgbClr val="810E11"/>
                </a:solidFill>
                <a:latin typeface="Helvetica Light"/>
                <a:cs typeface="Helvetica Light"/>
              </a:rPr>
              <a:t>   ДЕВИЗ «ПРОДИМЕКСА», КАК СОЦИАЛЬНО-ОТВЕТСТВЕННОЙ КОМПАНИИ: </a:t>
            </a:r>
          </a:p>
          <a:p>
            <a:pPr algn="l"/>
            <a:r>
              <a:rPr lang="ru-RU" sz="2400" dirty="0" smtClean="0">
                <a:solidFill>
                  <a:srgbClr val="810E11"/>
                </a:solidFill>
                <a:latin typeface="Helvetica Light"/>
                <a:cs typeface="Helvetica Light"/>
              </a:rPr>
              <a:t>  </a:t>
            </a:r>
            <a:r>
              <a:rPr lang="ru-RU" sz="2400" dirty="0" smtClean="0">
                <a:solidFill>
                  <a:srgbClr val="810E11"/>
                </a:solidFill>
                <a:latin typeface="Helvetica"/>
                <a:cs typeface="Helvetica"/>
              </a:rPr>
              <a:t>«ОТВЕТСТВЕННО, В ГАРМОНИИ С ПРИРОДОЙ»</a:t>
            </a:r>
            <a:endParaRPr lang="ru-RU" sz="2400" dirty="0">
              <a:solidFill>
                <a:srgbClr val="810E11"/>
              </a:solidFill>
              <a:latin typeface="Helvetica"/>
              <a:cs typeface="Helvetica"/>
            </a:endParaRPr>
          </a:p>
        </p:txBody>
      </p:sp>
      <p:pic>
        <p:nvPicPr>
          <p:cNvPr id="9" name="Picture 2" descr="tex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9682" y="615882"/>
            <a:ext cx="2351144" cy="148906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129284"/>
          </a:xfrm>
          <a:prstGeom prst="rect">
            <a:avLst/>
          </a:prstGeom>
        </p:spPr>
      </p:pic>
      <p:sp>
        <p:nvSpPr>
          <p:cNvPr id="6" name="Название 1"/>
          <p:cNvSpPr txBox="1">
            <a:spLocks/>
          </p:cNvSpPr>
          <p:nvPr/>
        </p:nvSpPr>
        <p:spPr>
          <a:xfrm>
            <a:off x="438488" y="928255"/>
            <a:ext cx="4354646" cy="143018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solidFill>
                  <a:srgbClr val="810E11"/>
                </a:solidFill>
                <a:latin typeface="Helvetica"/>
                <a:cs typeface="Helvetica"/>
              </a:rPr>
              <a:t>ОДИН ИЗ ЛИДЕРОВ </a:t>
            </a:r>
          </a:p>
          <a:p>
            <a:pPr algn="l"/>
            <a:r>
              <a:rPr lang="ru-RU" sz="2400" b="1" dirty="0" smtClean="0">
                <a:solidFill>
                  <a:srgbClr val="810E11"/>
                </a:solidFill>
                <a:latin typeface="Helvetica"/>
                <a:cs typeface="Helvetica"/>
              </a:rPr>
              <a:t>АГРОБИЗНЕСА РОССИИ</a:t>
            </a:r>
            <a:endParaRPr lang="ru-RU" sz="2400" b="1" dirty="0">
              <a:solidFill>
                <a:srgbClr val="810E1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926750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_MG_134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4788"/>
            <a:ext cx="9144000" cy="6096000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129284"/>
          </a:xfrm>
          <a:prstGeom prst="rect">
            <a:avLst/>
          </a:prstGeom>
        </p:spPr>
      </p:pic>
      <p:pic>
        <p:nvPicPr>
          <p:cNvPr id="16" name="Picture 2" descr="text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9682" y="615882"/>
            <a:ext cx="2351144" cy="148906"/>
          </a:xfrm>
          <a:prstGeom prst="rect">
            <a:avLst/>
          </a:prstGeom>
        </p:spPr>
      </p:pic>
      <p:sp>
        <p:nvSpPr>
          <p:cNvPr id="17" name="Название 1"/>
          <p:cNvSpPr txBox="1">
            <a:spLocks/>
          </p:cNvSpPr>
          <p:nvPr/>
        </p:nvSpPr>
        <p:spPr>
          <a:xfrm>
            <a:off x="0" y="5494683"/>
            <a:ext cx="9144000" cy="788476"/>
          </a:xfrm>
          <a:prstGeom prst="rect">
            <a:avLst/>
          </a:prstGeom>
          <a:solidFill>
            <a:schemeClr val="tx2">
              <a:lumMod val="20000"/>
              <a:lumOff val="80000"/>
              <a:alpha val="61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800" b="1" dirty="0" smtClean="0">
                <a:solidFill>
                  <a:srgbClr val="810E11"/>
                </a:solidFill>
                <a:latin typeface="Helvetica"/>
                <a:cs typeface="Helvetica"/>
              </a:rPr>
              <a:t>ОБОРУДОВАНИЕ ЗАВОДОВ: </a:t>
            </a:r>
            <a:r>
              <a:rPr lang="en-US" sz="1800" b="1" dirty="0" smtClean="0">
                <a:solidFill>
                  <a:srgbClr val="810E11"/>
                </a:solidFill>
                <a:latin typeface="Helvetica"/>
                <a:cs typeface="Helvetica"/>
              </a:rPr>
              <a:t>BMA AG, PUT</a:t>
            </a:r>
            <a:r>
              <a:rPr lang="en-US" sz="1800" b="1" dirty="0">
                <a:solidFill>
                  <a:srgbClr val="810E11"/>
                </a:solidFill>
                <a:latin typeface="Helvetica"/>
                <a:cs typeface="Helvetica"/>
              </a:rPr>
              <a:t>S</a:t>
            </a:r>
            <a:r>
              <a:rPr lang="en-US" sz="1800" b="1" dirty="0" smtClean="0">
                <a:solidFill>
                  <a:srgbClr val="810E11"/>
                </a:solidFill>
                <a:latin typeface="Helvetica"/>
                <a:cs typeface="Helvetica"/>
              </a:rPr>
              <a:t>CH AG, FIVES CAIL,</a:t>
            </a:r>
            <a:endParaRPr lang="ru-RU" sz="1800" b="1" dirty="0" smtClean="0">
              <a:solidFill>
                <a:srgbClr val="810E11"/>
              </a:solidFill>
              <a:latin typeface="Helvetica"/>
              <a:cs typeface="Helvetica"/>
            </a:endParaRPr>
          </a:p>
          <a:p>
            <a:pPr algn="r"/>
            <a:r>
              <a:rPr lang="en-US" sz="1800" b="1" dirty="0" smtClean="0">
                <a:solidFill>
                  <a:srgbClr val="810E11"/>
                </a:solidFill>
                <a:latin typeface="Helvetica"/>
                <a:cs typeface="Helvetica"/>
              </a:rPr>
              <a:t> BABBINI, CPM, PROMILL</a:t>
            </a:r>
            <a:r>
              <a:rPr lang="ru-RU" sz="1800" b="1" dirty="0">
                <a:solidFill>
                  <a:srgbClr val="810E11"/>
                </a:solidFill>
                <a:latin typeface="Helvetica"/>
                <a:cs typeface="Helvetica"/>
              </a:rPr>
              <a:t>,</a:t>
            </a:r>
            <a:r>
              <a:rPr lang="en-US" sz="1800" b="1" dirty="0" smtClean="0">
                <a:solidFill>
                  <a:srgbClr val="810E11"/>
                </a:solidFill>
                <a:latin typeface="Helvetica"/>
                <a:cs typeface="Helvetica"/>
              </a:rPr>
              <a:t> TTK,</a:t>
            </a:r>
            <a:endParaRPr lang="ru-RU" sz="1800" b="1" dirty="0">
              <a:solidFill>
                <a:srgbClr val="810E11"/>
              </a:solidFill>
              <a:latin typeface="Helvetica"/>
              <a:cs typeface="Helvetica"/>
            </a:endParaRPr>
          </a:p>
        </p:txBody>
      </p:sp>
      <p:sp>
        <p:nvSpPr>
          <p:cNvPr id="11" name="Название 1"/>
          <p:cNvSpPr txBox="1">
            <a:spLocks/>
          </p:cNvSpPr>
          <p:nvPr/>
        </p:nvSpPr>
        <p:spPr>
          <a:xfrm>
            <a:off x="0" y="941602"/>
            <a:ext cx="6459012" cy="788476"/>
          </a:xfrm>
          <a:prstGeom prst="rect">
            <a:avLst/>
          </a:prstGeom>
          <a:solidFill>
            <a:schemeClr val="tx2">
              <a:lumMod val="20000"/>
              <a:lumOff val="80000"/>
              <a:alpha val="61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800" dirty="0" smtClean="0">
                <a:solidFill>
                  <a:srgbClr val="810E11"/>
                </a:solidFill>
                <a:latin typeface="Helvetica"/>
                <a:cs typeface="Helvetica"/>
              </a:rPr>
              <a:t>ПОСТОЯННАЯ МОДЕРНИЗАЦИЯ ПРОИЗВОДСТВА</a:t>
            </a:r>
            <a:endParaRPr lang="ru-RU" sz="1800" dirty="0" smtClean="0">
              <a:solidFill>
                <a:srgbClr val="810E11"/>
              </a:solidFill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906626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_MG_582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129284"/>
          </a:xfrm>
          <a:prstGeom prst="rect">
            <a:avLst/>
          </a:prstGeom>
        </p:spPr>
      </p:pic>
      <p:pic>
        <p:nvPicPr>
          <p:cNvPr id="16" name="Picture 2" descr="text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9682" y="615882"/>
            <a:ext cx="2351144" cy="148906"/>
          </a:xfrm>
          <a:prstGeom prst="rect">
            <a:avLst/>
          </a:prstGeom>
        </p:spPr>
      </p:pic>
      <p:sp>
        <p:nvSpPr>
          <p:cNvPr id="17" name="Название 1"/>
          <p:cNvSpPr txBox="1">
            <a:spLocks/>
          </p:cNvSpPr>
          <p:nvPr/>
        </p:nvSpPr>
        <p:spPr>
          <a:xfrm>
            <a:off x="0" y="5494683"/>
            <a:ext cx="9144000" cy="788476"/>
          </a:xfrm>
          <a:prstGeom prst="rect">
            <a:avLst/>
          </a:prstGeom>
          <a:solidFill>
            <a:schemeClr val="tx2">
              <a:lumMod val="20000"/>
              <a:lumOff val="80000"/>
              <a:alpha val="61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800" b="1" dirty="0" smtClean="0">
                <a:solidFill>
                  <a:srgbClr val="810E11"/>
                </a:solidFill>
                <a:latin typeface="Helvetica"/>
                <a:cs typeface="Helvetica"/>
              </a:rPr>
              <a:t>АВТОМАТИЗИРОВАННЫЕ СИСТЕМЫ УРАВЛЕНИЯ: </a:t>
            </a:r>
            <a:r>
              <a:rPr lang="en-US" sz="1800" b="1" dirty="0" smtClean="0">
                <a:solidFill>
                  <a:srgbClr val="810E11"/>
                </a:solidFill>
                <a:latin typeface="Helvetica"/>
                <a:cs typeface="Helvetica"/>
              </a:rPr>
              <a:t>SIEMENS,</a:t>
            </a:r>
            <a:r>
              <a:rPr lang="ru-RU" sz="1800" b="1" dirty="0" smtClean="0">
                <a:solidFill>
                  <a:srgbClr val="810E11"/>
                </a:solidFill>
                <a:latin typeface="Helvetica"/>
                <a:cs typeface="Helvetica"/>
              </a:rPr>
              <a:t> </a:t>
            </a:r>
            <a:r>
              <a:rPr lang="en-US" sz="1800" b="1" dirty="0" smtClean="0">
                <a:solidFill>
                  <a:srgbClr val="810E11"/>
                </a:solidFill>
                <a:latin typeface="Helvetica"/>
                <a:cs typeface="Helvetica"/>
              </a:rPr>
              <a:t>ABB </a:t>
            </a:r>
            <a:endParaRPr lang="ru-RU" sz="1800" b="1" dirty="0" smtClean="0">
              <a:solidFill>
                <a:srgbClr val="810E11"/>
              </a:solidFill>
              <a:latin typeface="Helvetica"/>
              <a:cs typeface="Helvetica"/>
            </a:endParaRPr>
          </a:p>
          <a:p>
            <a:pPr algn="r"/>
            <a:endParaRPr lang="ru-RU" sz="1800" b="1" dirty="0">
              <a:solidFill>
                <a:srgbClr val="810E1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86010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азвание 1"/>
          <p:cNvSpPr txBox="1">
            <a:spLocks/>
          </p:cNvSpPr>
          <p:nvPr/>
        </p:nvSpPr>
        <p:spPr>
          <a:xfrm>
            <a:off x="1353516" y="4777611"/>
            <a:ext cx="3221098" cy="4338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900" smtClean="0">
                <a:solidFill>
                  <a:schemeClr val="accent2">
                    <a:lumMod val="50000"/>
                  </a:schemeClr>
                </a:solidFill>
              </a:rPr>
              <a:t>Агропромышленный холдинг</a:t>
            </a:r>
            <a:endParaRPr lang="ru-RU" sz="19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" name="Изображение 9" descr="Свекла-2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64" y="4679406"/>
            <a:ext cx="1384197" cy="1163278"/>
          </a:xfrm>
          <a:prstGeom prst="rect">
            <a:avLst/>
          </a:prstGeom>
        </p:spPr>
      </p:pic>
      <p:pic>
        <p:nvPicPr>
          <p:cNvPr id="11" name="Изображение 10" descr="Продимкс-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3516" y="4994538"/>
            <a:ext cx="3221098" cy="681271"/>
          </a:xfrm>
          <a:prstGeom prst="rect">
            <a:avLst/>
          </a:prstGeom>
        </p:spPr>
      </p:pic>
      <p:pic>
        <p:nvPicPr>
          <p:cNvPr id="14" name="Изображение 13" descr="_MG_1368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44855"/>
            <a:ext cx="9144000" cy="6113145"/>
          </a:xfrm>
          <a:prstGeom prst="rect">
            <a:avLst/>
          </a:prstGeom>
        </p:spPr>
      </p:pic>
      <p:sp>
        <p:nvSpPr>
          <p:cNvPr id="7" name="Название 1"/>
          <p:cNvSpPr>
            <a:spLocks noGrp="1"/>
          </p:cNvSpPr>
          <p:nvPr>
            <p:ph type="title"/>
          </p:nvPr>
        </p:nvSpPr>
        <p:spPr>
          <a:xfrm>
            <a:off x="4574614" y="846841"/>
            <a:ext cx="4572000" cy="819993"/>
          </a:xfrm>
          <a:solidFill>
            <a:srgbClr val="EBF1DE">
              <a:alpha val="52000"/>
            </a:srgbClr>
          </a:solidFill>
        </p:spPr>
        <p:txBody>
          <a:bodyPr>
            <a:noAutofit/>
          </a:bodyPr>
          <a:lstStyle/>
          <a:p>
            <a:pPr algn="r"/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Helvetica Light"/>
                <a:cs typeface="Helvetica Light"/>
              </a:rPr>
              <a:t>в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Helvetica Light"/>
                <a:cs typeface="Helvetica Light"/>
              </a:rPr>
              <a:t> состав холдинга входят </a:t>
            </a:r>
            <a:b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Helvetica Light"/>
                <a:cs typeface="Helvetica Light"/>
              </a:rPr>
            </a:b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Helvetica Light"/>
                <a:cs typeface="Helvetica Light"/>
              </a:rPr>
              <a:t>УНИКАЛЬНОЕ ПРОИЗВОДСТВО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Helvetica Light"/>
              <a:cs typeface="Helvetica Light"/>
            </a:endParaRPr>
          </a:p>
        </p:txBody>
      </p:sp>
      <p:pic>
        <p:nvPicPr>
          <p:cNvPr id="13" name="Изображение 12" descr="_MG_1360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7647" y="3762850"/>
            <a:ext cx="4746353" cy="3095150"/>
          </a:xfrm>
          <a:prstGeom prst="rect">
            <a:avLst/>
          </a:prstGeom>
        </p:spPr>
      </p:pic>
      <p:sp>
        <p:nvSpPr>
          <p:cNvPr id="12" name="Название 1"/>
          <p:cNvSpPr txBox="1">
            <a:spLocks/>
          </p:cNvSpPr>
          <p:nvPr/>
        </p:nvSpPr>
        <p:spPr>
          <a:xfrm>
            <a:off x="-65010" y="5427438"/>
            <a:ext cx="4462658" cy="1430561"/>
          </a:xfrm>
          <a:prstGeom prst="rect">
            <a:avLst/>
          </a:prstGeom>
          <a:solidFill>
            <a:srgbClr val="EBF1DE">
              <a:alpha val="63000"/>
            </a:srgbClr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rgbClr val="810E11"/>
                </a:solidFill>
                <a:latin typeface="Helvetica"/>
                <a:cs typeface="Helvetica"/>
              </a:rPr>
              <a:t>ЛИНИЯ ПО ПЕРЕРАБОТКЕ СВЕКЛОВИЧНОЙ МЕЛАССЫ</a:t>
            </a:r>
          </a:p>
          <a:p>
            <a:r>
              <a:rPr lang="ru-RU" sz="1300" dirty="0" smtClean="0">
                <a:solidFill>
                  <a:srgbClr val="810E11"/>
                </a:solidFill>
                <a:latin typeface="Helvetica Light"/>
                <a:cs typeface="Helvetica Light"/>
              </a:rPr>
              <a:t>«ПРОДИМЕКС» ПЕРВЫМ В РОССИИ ОСВОИЛ ТЕХНОЛОГИЮ ПРОИЗВОДСТВА БЕТАИНОВОЙ МЕЛАССЫ НА ОЛЬХОВАТСКОМ САХАРНОМ КОМБИНАТЕ</a:t>
            </a:r>
            <a:endParaRPr lang="ru-RU" sz="1300" dirty="0">
              <a:solidFill>
                <a:srgbClr val="810E11"/>
              </a:solidFill>
              <a:latin typeface="Helvetica Light"/>
              <a:cs typeface="Helvetica Light"/>
            </a:endParaRPr>
          </a:p>
        </p:txBody>
      </p:sp>
      <p:pic>
        <p:nvPicPr>
          <p:cNvPr id="22" name="Picture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85" y="0"/>
            <a:ext cx="9144000" cy="1129284"/>
          </a:xfrm>
          <a:prstGeom prst="rect">
            <a:avLst/>
          </a:prstGeom>
        </p:spPr>
      </p:pic>
      <p:pic>
        <p:nvPicPr>
          <p:cNvPr id="23" name="Picture 2" descr="text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9682" y="615882"/>
            <a:ext cx="2351144" cy="14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619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2G7A456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70890"/>
            <a:ext cx="9144000" cy="6096000"/>
          </a:xfrm>
          <a:prstGeom prst="rect">
            <a:avLst/>
          </a:prstGeom>
        </p:spPr>
      </p:pic>
      <p:sp>
        <p:nvSpPr>
          <p:cNvPr id="7" name="Название 1"/>
          <p:cNvSpPr>
            <a:spLocks noGrp="1"/>
          </p:cNvSpPr>
          <p:nvPr>
            <p:ph type="title"/>
          </p:nvPr>
        </p:nvSpPr>
        <p:spPr>
          <a:xfrm>
            <a:off x="170176" y="1259199"/>
            <a:ext cx="3087035" cy="1213703"/>
          </a:xfrm>
          <a:noFill/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810E11"/>
                </a:solidFill>
                <a:latin typeface="Helvetica"/>
                <a:cs typeface="Helvetica"/>
              </a:rPr>
              <a:t>13</a:t>
            </a:r>
            <a:r>
              <a:rPr lang="ru-RU" sz="2000" dirty="0" smtClean="0">
                <a:solidFill>
                  <a:srgbClr val="810E11"/>
                </a:solidFill>
                <a:latin typeface="Helvetica Light"/>
                <a:cs typeface="Helvetica Light"/>
              </a:rPr>
              <a:t> </a:t>
            </a:r>
            <a:br>
              <a:rPr lang="ru-RU" sz="2000" dirty="0" smtClean="0">
                <a:solidFill>
                  <a:srgbClr val="810E11"/>
                </a:solidFill>
                <a:latin typeface="Helvetica Light"/>
                <a:cs typeface="Helvetica Light"/>
              </a:rPr>
            </a:br>
            <a:r>
              <a:rPr lang="ru-RU" sz="2000" dirty="0" smtClean="0">
                <a:solidFill>
                  <a:srgbClr val="810E11"/>
                </a:solidFill>
                <a:latin typeface="Helvetica Light"/>
                <a:cs typeface="Helvetica Light"/>
              </a:rPr>
              <a:t>ЭЛЕВАТОРОВ</a:t>
            </a:r>
            <a:endParaRPr lang="ru-RU" sz="2000" dirty="0">
              <a:solidFill>
                <a:srgbClr val="810E11"/>
              </a:solidFill>
              <a:latin typeface="Helvetica Light"/>
              <a:cs typeface="Helvetica Light"/>
            </a:endParaRPr>
          </a:p>
        </p:txBody>
      </p:sp>
      <p:pic>
        <p:nvPicPr>
          <p:cNvPr id="1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129284"/>
          </a:xfrm>
          <a:prstGeom prst="rect">
            <a:avLst/>
          </a:prstGeom>
        </p:spPr>
      </p:pic>
      <p:pic>
        <p:nvPicPr>
          <p:cNvPr id="16" name="Picture 2" descr="text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9682" y="615882"/>
            <a:ext cx="2351144" cy="148906"/>
          </a:xfrm>
          <a:prstGeom prst="rect">
            <a:avLst/>
          </a:prstGeom>
        </p:spPr>
      </p:pic>
      <p:sp>
        <p:nvSpPr>
          <p:cNvPr id="17" name="Название 1"/>
          <p:cNvSpPr txBox="1">
            <a:spLocks/>
          </p:cNvSpPr>
          <p:nvPr/>
        </p:nvSpPr>
        <p:spPr>
          <a:xfrm>
            <a:off x="0" y="5494682"/>
            <a:ext cx="9144000" cy="1095227"/>
          </a:xfrm>
          <a:prstGeom prst="rect">
            <a:avLst/>
          </a:prstGeom>
          <a:solidFill>
            <a:schemeClr val="tx2">
              <a:lumMod val="20000"/>
              <a:lumOff val="80000"/>
              <a:alpha val="61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000" dirty="0" smtClean="0">
                <a:solidFill>
                  <a:srgbClr val="810E11"/>
                </a:solidFill>
                <a:latin typeface="Helvetica"/>
                <a:cs typeface="Helvetica"/>
              </a:rPr>
              <a:t>ОБЪЁМ ХРАНЕНИЯ ЭЛЕВАТОРОВ «ПРОДИМЕКС» </a:t>
            </a:r>
          </a:p>
          <a:p>
            <a:pPr algn="r"/>
            <a:r>
              <a:rPr lang="ru-RU" sz="2800" dirty="0" smtClean="0">
                <a:solidFill>
                  <a:srgbClr val="810E11"/>
                </a:solidFill>
                <a:latin typeface="Helvetica"/>
                <a:cs typeface="Helvetica"/>
              </a:rPr>
              <a:t>БОЛЕЕ 760.000 тонн</a:t>
            </a:r>
            <a:r>
              <a:rPr lang="ru-RU" sz="2000" dirty="0" smtClean="0">
                <a:solidFill>
                  <a:srgbClr val="810E11"/>
                </a:solidFill>
                <a:latin typeface="Helvetica"/>
                <a:cs typeface="Helvetica"/>
              </a:rPr>
              <a:t>  </a:t>
            </a:r>
            <a:endParaRPr lang="ru-RU" sz="2000" dirty="0">
              <a:solidFill>
                <a:srgbClr val="810E11"/>
              </a:solidFill>
              <a:latin typeface="Helvetica"/>
              <a:cs typeface="Helvetica"/>
            </a:endParaRPr>
          </a:p>
          <a:p>
            <a:pPr algn="r"/>
            <a:r>
              <a:rPr lang="ru-RU" sz="1800" dirty="0" smtClean="0">
                <a:solidFill>
                  <a:srgbClr val="810E11"/>
                </a:solidFill>
                <a:latin typeface="Helvetica Light"/>
                <a:cs typeface="Helvetica Light"/>
              </a:rPr>
              <a:t>(на фото Таловский элеватор)</a:t>
            </a:r>
            <a:endParaRPr lang="ru-RU" sz="1200" dirty="0">
              <a:solidFill>
                <a:srgbClr val="810E11"/>
              </a:solidFill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285283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2G7A8236-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750" y="902231"/>
            <a:ext cx="3190875" cy="5955770"/>
          </a:xfrm>
          <a:prstGeom prst="rect">
            <a:avLst/>
          </a:prstGeom>
        </p:spPr>
      </p:pic>
      <p:pic>
        <p:nvPicPr>
          <p:cNvPr id="2" name="Изображение 1" descr="2G7A3755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33"/>
            <a:ext cx="2952750" cy="6851668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129284"/>
          </a:xfrm>
          <a:prstGeom prst="rect">
            <a:avLst/>
          </a:prstGeom>
        </p:spPr>
      </p:pic>
      <p:pic>
        <p:nvPicPr>
          <p:cNvPr id="11" name="Picture 2" descr="text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9682" y="615882"/>
            <a:ext cx="2351144" cy="148906"/>
          </a:xfrm>
          <a:prstGeom prst="rect">
            <a:avLst/>
          </a:prstGeom>
        </p:spPr>
      </p:pic>
      <p:pic>
        <p:nvPicPr>
          <p:cNvPr id="3" name="Изображение 2" descr="_MG_1325-2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3625" y="902230"/>
            <a:ext cx="3000375" cy="5955769"/>
          </a:xfrm>
          <a:prstGeom prst="rect">
            <a:avLst/>
          </a:prstGeom>
        </p:spPr>
      </p:pic>
      <p:sp>
        <p:nvSpPr>
          <p:cNvPr id="5" name="Название 1"/>
          <p:cNvSpPr>
            <a:spLocks noGrp="1"/>
          </p:cNvSpPr>
          <p:nvPr>
            <p:ph type="title"/>
          </p:nvPr>
        </p:nvSpPr>
        <p:spPr>
          <a:xfrm>
            <a:off x="0" y="5287029"/>
            <a:ext cx="9144000" cy="1152468"/>
          </a:xfrm>
          <a:solidFill>
            <a:srgbClr val="EBF1DE">
              <a:alpha val="67000"/>
            </a:srgbClr>
          </a:solidFill>
        </p:spPr>
        <p:txBody>
          <a:bodyPr>
            <a:noAutofit/>
          </a:bodyPr>
          <a:lstStyle/>
          <a:p>
            <a:pPr algn="l"/>
            <a:r>
              <a:rPr lang="ru-RU" sz="1600" dirty="0" smtClean="0">
                <a:solidFill>
                  <a:srgbClr val="810E11"/>
                </a:solidFill>
                <a:latin typeface="Helvetica Light"/>
                <a:cs typeface="Helvetica Light"/>
              </a:rPr>
              <a:t>В КУРСКОЙ, </a:t>
            </a:r>
            <a:r>
              <a:rPr lang="ru-RU" sz="1600" dirty="0" smtClean="0">
                <a:solidFill>
                  <a:srgbClr val="810E11"/>
                </a:solidFill>
                <a:latin typeface="Helvetica Light"/>
                <a:cs typeface="Helvetica Light"/>
              </a:rPr>
              <a:t>ВОРОНЕЖСКОЙ</a:t>
            </a:r>
            <a:r>
              <a:rPr lang="en-US" sz="1600" dirty="0" smtClean="0">
                <a:solidFill>
                  <a:srgbClr val="810E11"/>
                </a:solidFill>
                <a:latin typeface="Helvetica Light"/>
                <a:cs typeface="Helvetica Light"/>
              </a:rPr>
              <a:t> </a:t>
            </a:r>
            <a:r>
              <a:rPr lang="ru-RU" sz="1600" dirty="0" smtClean="0">
                <a:solidFill>
                  <a:srgbClr val="810E11"/>
                </a:solidFill>
                <a:latin typeface="Helvetica Light"/>
                <a:cs typeface="Helvetica Light"/>
              </a:rPr>
              <a:t>И ПЕНЗЕНСКОЙ</a:t>
            </a:r>
            <a:r>
              <a:rPr lang="ru-RU" sz="1600" dirty="0" smtClean="0">
                <a:solidFill>
                  <a:srgbClr val="810E11"/>
                </a:solidFill>
                <a:latin typeface="Helvetica Light"/>
                <a:cs typeface="Helvetica Light"/>
              </a:rPr>
              <a:t> ОБЛАСТЯХ </a:t>
            </a:r>
            <a:r>
              <a:rPr lang="ru-RU" sz="1600" dirty="0" smtClean="0">
                <a:solidFill>
                  <a:srgbClr val="810E11"/>
                </a:solidFill>
                <a:latin typeface="Helvetica Light"/>
                <a:cs typeface="Helvetica Light"/>
              </a:rPr>
              <a:t>СОЗДАНЫ СТУДЕНЧЕСКИЕ УЧЕБНО-ПРАКТИЧЕСКИЕ ЦЕНТРЫ ДЛЯ ПРОХОЖДЕНИЯ ПРОИЗВОДСТВЕННОЙ ПРАКТИКИ ПО ИНЖЕНЕРНОЙ, АГРОНОМИЧЕСКОЙ СПЕЦИАЛЬНОСТЯМ И ПО РАЗЛИЧНЫМ ЗАВОДСКИМ ПРОФЕССИЯМ</a:t>
            </a:r>
            <a:endParaRPr lang="ru-RU" sz="1600" dirty="0">
              <a:solidFill>
                <a:srgbClr val="810E11"/>
              </a:solidFill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412982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2G7A464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5" name="Название 1"/>
          <p:cNvSpPr>
            <a:spLocks noGrp="1"/>
          </p:cNvSpPr>
          <p:nvPr>
            <p:ph type="title"/>
          </p:nvPr>
        </p:nvSpPr>
        <p:spPr>
          <a:xfrm>
            <a:off x="754762" y="2923524"/>
            <a:ext cx="7631481" cy="3766733"/>
          </a:xfrm>
          <a:noFill/>
        </p:spPr>
        <p:txBody>
          <a:bodyPr>
            <a:noAutofit/>
          </a:bodyPr>
          <a:lstStyle/>
          <a:p>
            <a:r>
              <a:rPr lang="ru-RU" sz="5400" dirty="0" smtClean="0">
                <a:solidFill>
                  <a:srgbClr val="810E11"/>
                </a:solidFill>
                <a:latin typeface="Helvetica"/>
                <a:cs typeface="Helvetica"/>
              </a:rPr>
              <a:t>СПАСИБО ЗА ВНИМАНИЕ!</a:t>
            </a:r>
            <a:endParaRPr lang="ru-RU" sz="5400" dirty="0">
              <a:solidFill>
                <a:srgbClr val="810E11"/>
              </a:solidFill>
              <a:latin typeface="Helvetica"/>
              <a:cs typeface="Helvetica"/>
            </a:endParaRPr>
          </a:p>
        </p:txBody>
      </p:sp>
      <p:pic>
        <p:nvPicPr>
          <p:cNvPr id="11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129284"/>
          </a:xfrm>
          <a:prstGeom prst="rect">
            <a:avLst/>
          </a:prstGeom>
        </p:spPr>
      </p:pic>
      <p:pic>
        <p:nvPicPr>
          <p:cNvPr id="12" name="Picture 2" descr="text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9682" y="615882"/>
            <a:ext cx="2351144" cy="14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267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_MG_1953-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7" y="0"/>
            <a:ext cx="9144000" cy="732698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307" y="1272295"/>
            <a:ext cx="3528787" cy="1448855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Helvetica"/>
                <a:cs typeface="Helvetica"/>
              </a:rPr>
              <a:t>28 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Helvetica Light"/>
                <a:cs typeface="Helvetica Light"/>
              </a:rPr>
              <a:t>лет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Helvetica"/>
                <a:cs typeface="Helvetica"/>
              </a:rPr>
              <a:t/>
            </a:r>
            <a:b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Helvetica"/>
                <a:cs typeface="Helvetica"/>
              </a:rPr>
            </a:b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Helvetica Light"/>
                <a:cs typeface="Helvetica Light"/>
              </a:rPr>
              <a:t>БЕЗУПРЕЧНОГО ТРУДА </a:t>
            </a:r>
            <a:endParaRPr lang="ru-RU" sz="1600" dirty="0">
              <a:solidFill>
                <a:schemeClr val="accent2">
                  <a:lumMod val="50000"/>
                </a:schemeClr>
              </a:solidFill>
              <a:latin typeface="Helvetica Light"/>
              <a:cs typeface="Helvetica Light"/>
            </a:endParaRPr>
          </a:p>
        </p:txBody>
      </p:sp>
      <p:pic>
        <p:nvPicPr>
          <p:cNvPr id="8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129284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9682" y="616442"/>
            <a:ext cx="2351144" cy="14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248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129284"/>
          </a:xfrm>
          <a:prstGeom prst="rect">
            <a:avLst/>
          </a:prstGeom>
        </p:spPr>
      </p:pic>
      <p:pic>
        <p:nvPicPr>
          <p:cNvPr id="3" name="Picture 2" descr="text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9682" y="615882"/>
            <a:ext cx="2351144" cy="14890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10652" y="1169388"/>
            <a:ext cx="3778513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solidFill>
                  <a:srgbClr val="FFFFFF"/>
                </a:solidFill>
                <a:latin typeface="Marion Bold"/>
                <a:cs typeface="Marion Bold"/>
              </a:rPr>
              <a:t>«</a:t>
            </a:r>
            <a:r>
              <a:rPr lang="ru-RU" dirty="0">
                <a:solidFill>
                  <a:srgbClr val="FFFFFF"/>
                </a:solidFill>
                <a:latin typeface="Marion Bold"/>
                <a:cs typeface="Marion Bold"/>
              </a:rPr>
              <a:t>ПРОДИМЕКС», ЭТО – МЫ!</a:t>
            </a:r>
            <a:br>
              <a:rPr lang="ru-RU" dirty="0">
                <a:solidFill>
                  <a:srgbClr val="FFFFFF"/>
                </a:solidFill>
                <a:latin typeface="Marion Bold"/>
                <a:cs typeface="Marion Bold"/>
              </a:rPr>
            </a:br>
            <a:r>
              <a:rPr lang="ru-RU" sz="1000" dirty="0">
                <a:solidFill>
                  <a:srgbClr val="FFFFFF"/>
                </a:solidFill>
                <a:latin typeface="Marion Bold"/>
                <a:cs typeface="Marion Bold"/>
              </a:rPr>
              <a:t/>
            </a:r>
            <a:br>
              <a:rPr lang="ru-RU" sz="1000" dirty="0">
                <a:solidFill>
                  <a:srgbClr val="FFFFFF"/>
                </a:solidFill>
                <a:latin typeface="Marion Bold"/>
                <a:cs typeface="Marion Bold"/>
              </a:rPr>
            </a:br>
            <a:r>
              <a:rPr lang="ru-RU" sz="1400" dirty="0">
                <a:solidFill>
                  <a:srgbClr val="FFFFFF"/>
                </a:solidFill>
                <a:latin typeface="Marion Bold"/>
                <a:cs typeface="Marion Bold"/>
              </a:rPr>
              <a:t>НА </a:t>
            </a:r>
            <a:r>
              <a:rPr lang="ru-RU" sz="1400" dirty="0" smtClean="0">
                <a:solidFill>
                  <a:srgbClr val="FFFFFF"/>
                </a:solidFill>
                <a:latin typeface="Marion Bold"/>
                <a:cs typeface="Marion Bold"/>
              </a:rPr>
              <a:t>ПРЕДПРИЯТИЯХ </a:t>
            </a:r>
            <a:r>
              <a:rPr lang="ru-RU" sz="1400" dirty="0">
                <a:solidFill>
                  <a:srgbClr val="FFFFFF"/>
                </a:solidFill>
                <a:latin typeface="Marion Bold"/>
                <a:cs typeface="Marion Bold"/>
              </a:rPr>
              <a:t>ХОЛДИНГА РАБОТАЕТ </a:t>
            </a:r>
            <a:endParaRPr lang="en-US" sz="1400" dirty="0" smtClean="0">
              <a:solidFill>
                <a:srgbClr val="FFFFFF"/>
              </a:solidFill>
              <a:latin typeface="Marion Bold"/>
              <a:cs typeface="Marion Bold"/>
            </a:endParaRPr>
          </a:p>
          <a:p>
            <a:pPr algn="ctr"/>
            <a:r>
              <a:rPr lang="ru-RU" sz="2200" b="1" dirty="0" smtClean="0">
                <a:solidFill>
                  <a:srgbClr val="FFFFFF"/>
                </a:solidFill>
                <a:latin typeface="Marion Bold"/>
                <a:cs typeface="Marion Bold"/>
              </a:rPr>
              <a:t>БОЛЕЕ 1</a:t>
            </a:r>
            <a:r>
              <a:rPr lang="en-US" sz="2200" b="1" dirty="0" smtClean="0">
                <a:solidFill>
                  <a:srgbClr val="FFFFFF"/>
                </a:solidFill>
                <a:latin typeface="Marion Bold"/>
                <a:cs typeface="Marion Bold"/>
              </a:rPr>
              <a:t>7</a:t>
            </a:r>
            <a:r>
              <a:rPr lang="ru-RU" sz="2200" b="1" dirty="0" smtClean="0">
                <a:solidFill>
                  <a:srgbClr val="FFFFFF"/>
                </a:solidFill>
                <a:latin typeface="Marion Bold"/>
                <a:cs typeface="Marion Bold"/>
              </a:rPr>
              <a:t>.000 </a:t>
            </a:r>
            <a:endParaRPr lang="en-US" sz="2200" b="1" dirty="0" smtClean="0">
              <a:solidFill>
                <a:srgbClr val="FFFFFF"/>
              </a:solidFill>
              <a:latin typeface="Marion Bold"/>
              <a:cs typeface="Marion Bold"/>
            </a:endParaRPr>
          </a:p>
          <a:p>
            <a:pPr algn="ctr"/>
            <a:r>
              <a:rPr lang="ru-RU" sz="2200" b="1" dirty="0" smtClean="0">
                <a:solidFill>
                  <a:srgbClr val="FFFFFF"/>
                </a:solidFill>
                <a:latin typeface="Marion Bold"/>
                <a:cs typeface="Marion Bold"/>
              </a:rPr>
              <a:t>ЧЕЛОВЕК</a:t>
            </a:r>
            <a:r>
              <a:rPr lang="ru-RU" sz="2200" b="1" dirty="0">
                <a:solidFill>
                  <a:srgbClr val="FFFFFF"/>
                </a:solidFill>
                <a:latin typeface="Marion Bold"/>
                <a:cs typeface="Marion Bold"/>
              </a:rPr>
              <a:t>. </a:t>
            </a:r>
            <a:endParaRPr lang="en-US" sz="22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024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2G7A448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0" y="132326"/>
            <a:ext cx="9142693" cy="6904637"/>
          </a:xfrm>
          <a:prstGeom prst="rect">
            <a:avLst/>
          </a:prstGeom>
        </p:spPr>
      </p:pic>
      <p:pic>
        <p:nvPicPr>
          <p:cNvPr id="7" name="Изображение 6" descr="2G7A0725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9990" y="4401829"/>
            <a:ext cx="3684010" cy="2456171"/>
          </a:xfrm>
          <a:prstGeom prst="rect">
            <a:avLst/>
          </a:prstGeom>
        </p:spPr>
      </p:pic>
      <p:sp>
        <p:nvSpPr>
          <p:cNvPr id="10" name="Название 1"/>
          <p:cNvSpPr txBox="1">
            <a:spLocks/>
          </p:cNvSpPr>
          <p:nvPr/>
        </p:nvSpPr>
        <p:spPr>
          <a:xfrm>
            <a:off x="1960" y="5524065"/>
            <a:ext cx="5458030" cy="78197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  <a:alpha val="55000"/>
                </a:schemeClr>
              </a:gs>
              <a:gs pos="100000">
                <a:srgbClr val="000000">
                  <a:alpha val="63000"/>
                </a:srgbClr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dirty="0" smtClean="0">
                <a:solidFill>
                  <a:srgbClr val="FFFFFF"/>
                </a:solidFill>
                <a:latin typeface="Helvetica Light"/>
                <a:cs typeface="Helvetica Light"/>
              </a:rPr>
              <a:t>  «ПРОДИМЕКС» - ЭТО ПОЛНЫЙ ЦИКЛ </a:t>
            </a:r>
          </a:p>
          <a:p>
            <a:pPr algn="l"/>
            <a:r>
              <a:rPr lang="ru-RU" sz="1800" dirty="0" smtClean="0">
                <a:solidFill>
                  <a:srgbClr val="FFFFFF"/>
                </a:solidFill>
                <a:latin typeface="Helvetica Light"/>
                <a:cs typeface="Helvetica Light"/>
              </a:rPr>
              <a:t>    ПРОИЗВОДСТВА ОТ ПОЛЯ ДО ПРИЛАВКА</a:t>
            </a:r>
            <a:endParaRPr lang="ru-RU" sz="1800" dirty="0">
              <a:solidFill>
                <a:srgbClr val="FFFFFF"/>
              </a:solidFill>
              <a:latin typeface="Helvetica Light"/>
              <a:cs typeface="Helvetica Light"/>
            </a:endParaRPr>
          </a:p>
        </p:txBody>
      </p:sp>
      <p:pic>
        <p:nvPicPr>
          <p:cNvPr id="13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129284"/>
          </a:xfrm>
          <a:prstGeom prst="rect">
            <a:avLst/>
          </a:prstGeom>
        </p:spPr>
      </p:pic>
      <p:pic>
        <p:nvPicPr>
          <p:cNvPr id="14" name="Picture 2" descr="text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9682" y="615882"/>
            <a:ext cx="2351144" cy="14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830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_MG_234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Изображение 2" descr="2G7A075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6432" y="905565"/>
            <a:ext cx="2837568" cy="2095164"/>
          </a:xfrm>
          <a:prstGeom prst="rect">
            <a:avLst/>
          </a:prstGeom>
        </p:spPr>
      </p:pic>
      <p:pic>
        <p:nvPicPr>
          <p:cNvPr id="4" name="Изображение 3" descr="2G7A0733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4112" y="3008941"/>
            <a:ext cx="2839888" cy="1893134"/>
          </a:xfrm>
          <a:prstGeom prst="rect">
            <a:avLst/>
          </a:prstGeom>
        </p:spPr>
      </p:pic>
      <p:pic>
        <p:nvPicPr>
          <p:cNvPr id="5" name="Изображение 4" descr="2G7A0741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4111" y="4916441"/>
            <a:ext cx="2842503" cy="1933797"/>
          </a:xfrm>
          <a:prstGeom prst="rect">
            <a:avLst/>
          </a:prstGeom>
        </p:spPr>
      </p:pic>
      <p:sp>
        <p:nvSpPr>
          <p:cNvPr id="9" name="Название 1"/>
          <p:cNvSpPr txBox="1">
            <a:spLocks/>
          </p:cNvSpPr>
          <p:nvPr/>
        </p:nvSpPr>
        <p:spPr>
          <a:xfrm>
            <a:off x="0" y="4902075"/>
            <a:ext cx="9144000" cy="819116"/>
          </a:xfrm>
          <a:prstGeom prst="rect">
            <a:avLst/>
          </a:prstGeom>
          <a:solidFill>
            <a:schemeClr val="tx2">
              <a:lumMod val="20000"/>
              <a:lumOff val="80000"/>
              <a:alpha val="61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800" dirty="0" smtClean="0">
                <a:solidFill>
                  <a:srgbClr val="810E11"/>
                </a:solidFill>
                <a:latin typeface="Helvetica Light"/>
                <a:cs typeface="Helvetica Light"/>
              </a:rPr>
              <a:t>«</a:t>
            </a:r>
            <a:r>
              <a:rPr lang="ru-RU" sz="1800" dirty="0">
                <a:solidFill>
                  <a:srgbClr val="810E11"/>
                </a:solidFill>
                <a:latin typeface="Helvetica Light"/>
                <a:cs typeface="Helvetica Light"/>
              </a:rPr>
              <a:t>ПРОДИМЕКС</a:t>
            </a:r>
            <a:r>
              <a:rPr lang="ru-RU" sz="1800" dirty="0" smtClean="0">
                <a:solidFill>
                  <a:srgbClr val="810E11"/>
                </a:solidFill>
                <a:latin typeface="Helvetica Light"/>
                <a:cs typeface="Helvetica Light"/>
              </a:rPr>
              <a:t>»  ОБЕСПЕЧИВАЕТ САХАРОМ ПОЧТИ</a:t>
            </a:r>
          </a:p>
          <a:p>
            <a:pPr algn="r"/>
            <a:r>
              <a:rPr lang="ru-RU" sz="1800" dirty="0" smtClean="0">
                <a:solidFill>
                  <a:srgbClr val="810E11"/>
                </a:solidFill>
                <a:latin typeface="Helvetica Light"/>
                <a:cs typeface="Helvetica Light"/>
              </a:rPr>
              <a:t> </a:t>
            </a:r>
            <a:r>
              <a:rPr lang="ru-RU" sz="3200" dirty="0" smtClean="0">
                <a:solidFill>
                  <a:srgbClr val="810E11"/>
                </a:solidFill>
                <a:latin typeface="Helvetica"/>
                <a:cs typeface="Helvetica"/>
              </a:rPr>
              <a:t>25% РЫНКА РОССИИ</a:t>
            </a:r>
            <a:endParaRPr lang="ru-RU" sz="3200" dirty="0">
              <a:solidFill>
                <a:srgbClr val="810E11"/>
              </a:solidFill>
              <a:latin typeface="Helvetica"/>
              <a:cs typeface="Helvetica"/>
            </a:endParaRPr>
          </a:p>
        </p:txBody>
      </p:sp>
      <p:pic>
        <p:nvPicPr>
          <p:cNvPr id="11" name="Picture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129284"/>
          </a:xfrm>
          <a:prstGeom prst="rect">
            <a:avLst/>
          </a:prstGeom>
        </p:spPr>
      </p:pic>
      <p:pic>
        <p:nvPicPr>
          <p:cNvPr id="12" name="Picture 2" descr="text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9682" y="615882"/>
            <a:ext cx="2351144" cy="148906"/>
          </a:xfrm>
          <a:prstGeom prst="rect">
            <a:avLst/>
          </a:prstGeom>
        </p:spPr>
      </p:pic>
      <p:sp>
        <p:nvSpPr>
          <p:cNvPr id="13" name="Название 1"/>
          <p:cNvSpPr txBox="1">
            <a:spLocks/>
          </p:cNvSpPr>
          <p:nvPr/>
        </p:nvSpPr>
        <p:spPr>
          <a:xfrm>
            <a:off x="227096" y="1342584"/>
            <a:ext cx="3087035" cy="121370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Helvetica"/>
                <a:cs typeface="Helvetica"/>
              </a:rPr>
              <a:t>1.700.000</a:t>
            </a:r>
          </a:p>
          <a:p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Helvetica Light"/>
                <a:cs typeface="Helvetica Light"/>
              </a:rPr>
              <a:t>ТОНН САХАРА В ГОД</a:t>
            </a:r>
            <a:endParaRPr lang="ru-RU" sz="16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97070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2G7A7559-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4788"/>
            <a:ext cx="9144000" cy="6095350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129284"/>
          </a:xfrm>
          <a:prstGeom prst="rect">
            <a:avLst/>
          </a:prstGeom>
        </p:spPr>
      </p:pic>
      <p:pic>
        <p:nvPicPr>
          <p:cNvPr id="12" name="Picture 2" descr="text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9682" y="615882"/>
            <a:ext cx="2351144" cy="148906"/>
          </a:xfrm>
          <a:prstGeom prst="rect">
            <a:avLst/>
          </a:prstGeom>
        </p:spPr>
      </p:pic>
      <p:sp>
        <p:nvSpPr>
          <p:cNvPr id="13" name="Название 1"/>
          <p:cNvSpPr txBox="1">
            <a:spLocks/>
          </p:cNvSpPr>
          <p:nvPr/>
        </p:nvSpPr>
        <p:spPr>
          <a:xfrm>
            <a:off x="227096" y="1342584"/>
            <a:ext cx="3087035" cy="121370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Helvetica"/>
                <a:cs typeface="Helvetica"/>
              </a:rPr>
              <a:t>450.000</a:t>
            </a:r>
          </a:p>
          <a:p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Helvetica Light"/>
                <a:cs typeface="Helvetica Light"/>
              </a:rPr>
              <a:t>ТОНН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Helvetica Light"/>
                <a:cs typeface="Helvetica Light"/>
              </a:rPr>
              <a:t>ГРАНУЛИРОВАННОГО ЖОМА 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Helvetica Light"/>
                <a:cs typeface="Helvetica Light"/>
              </a:rPr>
              <a:t>В ГОД</a:t>
            </a:r>
            <a:endParaRPr lang="ru-RU" sz="16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pic>
        <p:nvPicPr>
          <p:cNvPr id="7" name="Изображение 6" descr="2G7A5144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3566" y="926424"/>
            <a:ext cx="2650434" cy="3975651"/>
          </a:xfrm>
          <a:prstGeom prst="rect">
            <a:avLst/>
          </a:prstGeom>
        </p:spPr>
      </p:pic>
      <p:pic>
        <p:nvPicPr>
          <p:cNvPr id="8" name="Изображение 7" descr="2G7A0777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3566" y="4902076"/>
            <a:ext cx="2650433" cy="1955924"/>
          </a:xfrm>
          <a:prstGeom prst="rect">
            <a:avLst/>
          </a:prstGeom>
        </p:spPr>
      </p:pic>
      <p:sp>
        <p:nvSpPr>
          <p:cNvPr id="9" name="Название 1"/>
          <p:cNvSpPr txBox="1">
            <a:spLocks/>
          </p:cNvSpPr>
          <p:nvPr/>
        </p:nvSpPr>
        <p:spPr>
          <a:xfrm>
            <a:off x="0" y="4902075"/>
            <a:ext cx="9144000" cy="819116"/>
          </a:xfrm>
          <a:prstGeom prst="rect">
            <a:avLst/>
          </a:prstGeom>
          <a:solidFill>
            <a:schemeClr val="tx2">
              <a:lumMod val="20000"/>
              <a:lumOff val="80000"/>
              <a:alpha val="61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dirty="0" smtClean="0">
                <a:solidFill>
                  <a:srgbClr val="810E11"/>
                </a:solidFill>
                <a:latin typeface="Helvetica Light"/>
                <a:cs typeface="Helvetica Light"/>
              </a:rPr>
              <a:t>«</a:t>
            </a:r>
            <a:r>
              <a:rPr lang="ru-RU" sz="2000" dirty="0">
                <a:solidFill>
                  <a:srgbClr val="810E11"/>
                </a:solidFill>
                <a:latin typeface="Helvetica Light"/>
                <a:cs typeface="Helvetica Light"/>
              </a:rPr>
              <a:t>ПРОДИМЕКС</a:t>
            </a:r>
            <a:r>
              <a:rPr lang="ru-RU" sz="2000" dirty="0" smtClean="0">
                <a:solidFill>
                  <a:srgbClr val="810E11"/>
                </a:solidFill>
                <a:latin typeface="Helvetica Light"/>
                <a:cs typeface="Helvetica Light"/>
              </a:rPr>
              <a:t>»  ПРОИЗВОДИТ  ПОЧТИ</a:t>
            </a:r>
          </a:p>
          <a:p>
            <a:pPr algn="l"/>
            <a:r>
              <a:rPr lang="ru-RU" sz="2000" dirty="0" smtClean="0">
                <a:solidFill>
                  <a:srgbClr val="810E11"/>
                </a:solidFill>
                <a:latin typeface="Helvetica Light"/>
                <a:cs typeface="Helvetica Light"/>
              </a:rPr>
              <a:t> </a:t>
            </a:r>
            <a:r>
              <a:rPr lang="ru-RU" sz="2000" dirty="0" smtClean="0">
                <a:solidFill>
                  <a:srgbClr val="810E11"/>
                </a:solidFill>
                <a:latin typeface="Helvetica"/>
                <a:cs typeface="Helvetica"/>
              </a:rPr>
              <a:t>30% ГРАНУЛИРОВАННОГО ЖОМА РОССИИ</a:t>
            </a:r>
            <a:endParaRPr lang="ru-RU" sz="2000" dirty="0">
              <a:solidFill>
                <a:srgbClr val="810E1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675621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2G7A825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22038"/>
            <a:ext cx="9144000" cy="6062697"/>
          </a:xfrm>
          <a:prstGeom prst="rect">
            <a:avLst/>
          </a:prstGeom>
        </p:spPr>
      </p:pic>
      <p:sp>
        <p:nvSpPr>
          <p:cNvPr id="6" name="Название 1"/>
          <p:cNvSpPr txBox="1">
            <a:spLocks/>
          </p:cNvSpPr>
          <p:nvPr/>
        </p:nvSpPr>
        <p:spPr>
          <a:xfrm>
            <a:off x="0" y="5738153"/>
            <a:ext cx="9144000" cy="100928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800" dirty="0">
                <a:solidFill>
                  <a:schemeClr val="bg1"/>
                </a:solidFill>
                <a:latin typeface="Helvetica Light"/>
                <a:cs typeface="Helvetica Light"/>
              </a:rPr>
              <a:t>ОДИН ИЗ КРУПНЕЙШИХ </a:t>
            </a:r>
            <a:r>
              <a:rPr lang="ru-RU" sz="1800" dirty="0" smtClean="0">
                <a:solidFill>
                  <a:schemeClr val="bg1"/>
                </a:solidFill>
                <a:latin typeface="Helvetica Light"/>
                <a:cs typeface="Helvetica Light"/>
              </a:rPr>
              <a:t>ЗЕМЕЛЬНЫХ </a:t>
            </a:r>
          </a:p>
          <a:p>
            <a:pPr algn="r"/>
            <a:r>
              <a:rPr lang="ru-RU" sz="1800" dirty="0" smtClean="0">
                <a:solidFill>
                  <a:schemeClr val="bg1"/>
                </a:solidFill>
                <a:latin typeface="Helvetica Light"/>
                <a:cs typeface="Helvetica Light"/>
              </a:rPr>
              <a:t>БАНКОВ </a:t>
            </a:r>
            <a:r>
              <a:rPr lang="ru-RU" sz="1800" dirty="0">
                <a:solidFill>
                  <a:schemeClr val="bg1"/>
                </a:solidFill>
                <a:latin typeface="Helvetica Light"/>
                <a:cs typeface="Helvetica Light"/>
              </a:rPr>
              <a:t>В </a:t>
            </a:r>
            <a:r>
              <a:rPr lang="ru-RU" sz="1800" dirty="0" smtClean="0">
                <a:solidFill>
                  <a:schemeClr val="bg1"/>
                </a:solidFill>
                <a:latin typeface="Helvetica Light"/>
                <a:cs typeface="Helvetica Light"/>
              </a:rPr>
              <a:t>РОССИИ </a:t>
            </a:r>
          </a:p>
          <a:p>
            <a:pPr algn="r"/>
            <a:r>
              <a:rPr lang="ru-RU" sz="1400" dirty="0" smtClean="0">
                <a:solidFill>
                  <a:schemeClr val="bg1"/>
                </a:solidFill>
                <a:latin typeface="Helvetica Light"/>
                <a:cs typeface="Helvetica Light"/>
              </a:rPr>
              <a:t>(46 районов и 195 сельских поселений)</a:t>
            </a:r>
            <a:endParaRPr lang="ru-RU" sz="1400" dirty="0">
              <a:solidFill>
                <a:schemeClr val="bg1"/>
              </a:solidFill>
              <a:latin typeface="Helvetica Light"/>
              <a:cs typeface="Helvetica Light"/>
            </a:endParaRPr>
          </a:p>
        </p:txBody>
      </p:sp>
      <p:pic>
        <p:nvPicPr>
          <p:cNvPr id="10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129284"/>
          </a:xfrm>
          <a:prstGeom prst="rect">
            <a:avLst/>
          </a:prstGeom>
        </p:spPr>
      </p:pic>
      <p:pic>
        <p:nvPicPr>
          <p:cNvPr id="11" name="Picture 2" descr="text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9682" y="615882"/>
            <a:ext cx="2351144" cy="148906"/>
          </a:xfrm>
          <a:prstGeom prst="rect">
            <a:avLst/>
          </a:prstGeom>
        </p:spPr>
      </p:pic>
      <p:sp>
        <p:nvSpPr>
          <p:cNvPr id="7" name="Название 1"/>
          <p:cNvSpPr txBox="1">
            <a:spLocks/>
          </p:cNvSpPr>
          <p:nvPr/>
        </p:nvSpPr>
        <p:spPr>
          <a:xfrm>
            <a:off x="0" y="1320663"/>
            <a:ext cx="3087035" cy="121370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900" dirty="0" smtClean="0">
                <a:solidFill>
                  <a:schemeClr val="accent2">
                    <a:lumMod val="50000"/>
                  </a:schemeClr>
                </a:solidFill>
                <a:latin typeface="Helvetica Light"/>
                <a:cs typeface="Helvetica Light"/>
              </a:rPr>
              <a:t>Более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Helvetica"/>
                <a:cs typeface="Helvetica"/>
              </a:rPr>
              <a:t>8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Helvetica"/>
                <a:cs typeface="Helvetica"/>
              </a:rPr>
              <a:t>00.000</a:t>
            </a:r>
          </a:p>
          <a:p>
            <a:r>
              <a:rPr lang="ru-RU" sz="1900" dirty="0">
                <a:solidFill>
                  <a:schemeClr val="accent2">
                    <a:lumMod val="50000"/>
                  </a:schemeClr>
                </a:solidFill>
                <a:latin typeface="Helvetica Light"/>
                <a:cs typeface="Helvetica Light"/>
              </a:rPr>
              <a:t>г</a:t>
            </a:r>
            <a:r>
              <a:rPr lang="ru-RU" sz="1900" dirty="0" smtClean="0">
                <a:solidFill>
                  <a:schemeClr val="accent2">
                    <a:lumMod val="50000"/>
                  </a:schemeClr>
                </a:solidFill>
                <a:latin typeface="Helvetica Light"/>
                <a:cs typeface="Helvetica Light"/>
              </a:rPr>
              <a:t>ектар земли</a:t>
            </a:r>
            <a:endParaRPr lang="ru-RU" sz="19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865501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764788"/>
            <a:ext cx="9144000" cy="6093212"/>
          </a:xfrm>
          <a:prstGeom prst="rect">
            <a:avLst/>
          </a:prstGeom>
          <a:solidFill>
            <a:srgbClr val="721328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6332" y="-2887928"/>
            <a:ext cx="17600893" cy="1004131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129284"/>
          </a:xfrm>
          <a:prstGeom prst="rect">
            <a:avLst/>
          </a:prstGeom>
        </p:spPr>
      </p:pic>
      <p:pic>
        <p:nvPicPr>
          <p:cNvPr id="3" name="Picture 2" descr="text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9682" y="615882"/>
            <a:ext cx="2351144" cy="148906"/>
          </a:xfrm>
          <a:prstGeom prst="rect">
            <a:avLst/>
          </a:prstGeom>
        </p:spPr>
      </p:pic>
      <p:sp>
        <p:nvSpPr>
          <p:cNvPr id="7" name="Название 1"/>
          <p:cNvSpPr txBox="1">
            <a:spLocks/>
          </p:cNvSpPr>
          <p:nvPr/>
        </p:nvSpPr>
        <p:spPr>
          <a:xfrm>
            <a:off x="111390" y="2660040"/>
            <a:ext cx="5509416" cy="42932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Tx/>
              <a:buChar char="-"/>
            </a:pPr>
            <a:r>
              <a:rPr lang="ru-RU" sz="2000" dirty="0" smtClean="0">
                <a:solidFill>
                  <a:srgbClr val="FFFFFF"/>
                </a:solidFill>
                <a:latin typeface="Marion Bold"/>
                <a:cs typeface="Marion Bold"/>
              </a:rPr>
              <a:t>Воронежская область;</a:t>
            </a:r>
          </a:p>
          <a:p>
            <a:pPr marL="457200" indent="-457200" algn="l">
              <a:buFontTx/>
              <a:buChar char="-"/>
            </a:pPr>
            <a:r>
              <a:rPr lang="ru-RU" sz="2000" dirty="0" smtClean="0">
                <a:solidFill>
                  <a:srgbClr val="FFFFFF"/>
                </a:solidFill>
                <a:latin typeface="Marion Bold"/>
                <a:cs typeface="Marion Bold"/>
              </a:rPr>
              <a:t>Курская область;</a:t>
            </a:r>
          </a:p>
          <a:p>
            <a:pPr marL="457200" indent="-457200" algn="l">
              <a:buFontTx/>
              <a:buChar char="-"/>
            </a:pPr>
            <a:r>
              <a:rPr lang="ru-RU" sz="2000" dirty="0" smtClean="0">
                <a:solidFill>
                  <a:srgbClr val="FFFFFF"/>
                </a:solidFill>
                <a:latin typeface="Marion Bold"/>
                <a:cs typeface="Marion Bold"/>
              </a:rPr>
              <a:t>Краснодарский край;</a:t>
            </a:r>
          </a:p>
          <a:p>
            <a:pPr marL="457200" indent="-457200" algn="l">
              <a:buFontTx/>
              <a:buChar char="-"/>
            </a:pPr>
            <a:r>
              <a:rPr lang="ru-RU" sz="2000" dirty="0" smtClean="0">
                <a:solidFill>
                  <a:srgbClr val="FFFFFF"/>
                </a:solidFill>
                <a:latin typeface="Marion Bold"/>
                <a:cs typeface="Marion Bold"/>
              </a:rPr>
              <a:t>Ставропольский край;</a:t>
            </a:r>
          </a:p>
          <a:p>
            <a:pPr marL="457200" indent="-457200" algn="l">
              <a:buFontTx/>
              <a:buChar char="-"/>
            </a:pPr>
            <a:r>
              <a:rPr lang="ru-RU" sz="2000" dirty="0" smtClean="0">
                <a:solidFill>
                  <a:srgbClr val="FFFFFF"/>
                </a:solidFill>
                <a:latin typeface="Marion Bold"/>
                <a:cs typeface="Marion Bold"/>
              </a:rPr>
              <a:t>Пензенская область;</a:t>
            </a:r>
          </a:p>
          <a:p>
            <a:pPr marL="457200" indent="-457200" algn="l">
              <a:buFontTx/>
              <a:buChar char="-"/>
            </a:pPr>
            <a:r>
              <a:rPr lang="ru-RU" sz="2000" dirty="0" smtClean="0">
                <a:solidFill>
                  <a:srgbClr val="FFFFFF"/>
                </a:solidFill>
                <a:latin typeface="Marion Bold"/>
                <a:cs typeface="Marion Bold"/>
              </a:rPr>
              <a:t>Белгородская область;</a:t>
            </a:r>
          </a:p>
          <a:p>
            <a:pPr marL="457200" indent="-457200" algn="l">
              <a:buFontTx/>
              <a:buChar char="-"/>
            </a:pPr>
            <a:r>
              <a:rPr lang="ru-RU" sz="2000" dirty="0" smtClean="0">
                <a:solidFill>
                  <a:srgbClr val="FFFFFF"/>
                </a:solidFill>
                <a:latin typeface="Marion Bold"/>
                <a:cs typeface="Marion Bold"/>
              </a:rPr>
              <a:t>Тамбовская область;</a:t>
            </a:r>
          </a:p>
          <a:p>
            <a:pPr marL="457200" indent="-457200" algn="l">
              <a:buFontTx/>
              <a:buChar char="-"/>
            </a:pPr>
            <a:r>
              <a:rPr lang="ru-RU" sz="2000" dirty="0" smtClean="0">
                <a:solidFill>
                  <a:srgbClr val="FFFFFF"/>
                </a:solidFill>
                <a:latin typeface="Marion Bold"/>
                <a:cs typeface="Marion Bold"/>
              </a:rPr>
              <a:t>Республика Башкортостан;</a:t>
            </a:r>
          </a:p>
        </p:txBody>
      </p:sp>
      <p:sp>
        <p:nvSpPr>
          <p:cNvPr id="8" name="Название 1"/>
          <p:cNvSpPr txBox="1">
            <a:spLocks/>
          </p:cNvSpPr>
          <p:nvPr/>
        </p:nvSpPr>
        <p:spPr>
          <a:xfrm>
            <a:off x="561771" y="1638118"/>
            <a:ext cx="5059035" cy="15348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b="1" dirty="0">
                <a:solidFill>
                  <a:schemeClr val="bg1"/>
                </a:solidFill>
                <a:latin typeface="Marion Bold"/>
                <a:cs typeface="Marion Bold"/>
              </a:rPr>
              <a:t>ШИРОЧАЙШАЯ ГЕОГРАФИЯ </a:t>
            </a:r>
            <a:r>
              <a:rPr lang="en-US" sz="2000" b="1" dirty="0" smtClean="0">
                <a:solidFill>
                  <a:schemeClr val="bg1"/>
                </a:solidFill>
                <a:latin typeface="Marion Bold"/>
                <a:cs typeface="Marion Bold"/>
              </a:rPr>
              <a:t/>
            </a:r>
            <a:br>
              <a:rPr lang="en-US" sz="2000" b="1" dirty="0" smtClean="0">
                <a:solidFill>
                  <a:schemeClr val="bg1"/>
                </a:solidFill>
                <a:latin typeface="Marion Bold"/>
                <a:cs typeface="Marion Bold"/>
              </a:rPr>
            </a:br>
            <a:r>
              <a:rPr lang="ru-RU" sz="2000" b="1" dirty="0" smtClean="0">
                <a:solidFill>
                  <a:schemeClr val="bg1"/>
                </a:solidFill>
                <a:latin typeface="Marion Bold"/>
                <a:cs typeface="Marion Bold"/>
              </a:rPr>
              <a:t>ПРОИЗВОДСТВА</a:t>
            </a:r>
            <a:endParaRPr lang="en-US" sz="2000" b="1" dirty="0" smtClean="0">
              <a:solidFill>
                <a:schemeClr val="bg1"/>
              </a:solidFill>
              <a:latin typeface="Marion Bold"/>
              <a:cs typeface="Marion Bold"/>
            </a:endParaRPr>
          </a:p>
          <a:p>
            <a:pPr algn="l"/>
            <a:r>
              <a:rPr lang="ru-RU" sz="2000" dirty="0" smtClean="0">
                <a:solidFill>
                  <a:schemeClr val="bg1"/>
                </a:solidFill>
                <a:latin typeface="Marion Bold"/>
                <a:cs typeface="Marion Bold"/>
              </a:rPr>
              <a:t>Агропромышленный холдинг «Продимекс» </a:t>
            </a:r>
            <a:r>
              <a:rPr lang="en-US" sz="2000" dirty="0" smtClean="0">
                <a:solidFill>
                  <a:schemeClr val="bg1"/>
                </a:solidFill>
                <a:latin typeface="Marion Bold"/>
                <a:cs typeface="Marion Bold"/>
              </a:rPr>
              <a:t/>
            </a:r>
            <a:br>
              <a:rPr lang="en-US" sz="2000" dirty="0" smtClean="0">
                <a:solidFill>
                  <a:schemeClr val="bg1"/>
                </a:solidFill>
                <a:latin typeface="Marion Bold"/>
                <a:cs typeface="Marion Bold"/>
              </a:rPr>
            </a:br>
            <a:r>
              <a:rPr lang="ru-RU" sz="2000" dirty="0" smtClean="0">
                <a:solidFill>
                  <a:schemeClr val="bg1"/>
                </a:solidFill>
                <a:latin typeface="Marion Bold"/>
                <a:cs typeface="Marion Bold"/>
              </a:rPr>
              <a:t>обрабатывает земли в восьми лучших </a:t>
            </a:r>
            <a:r>
              <a:rPr lang="en-US" sz="2000" dirty="0" smtClean="0">
                <a:solidFill>
                  <a:schemeClr val="bg1"/>
                </a:solidFill>
                <a:latin typeface="Marion Bold"/>
                <a:cs typeface="Marion Bold"/>
              </a:rPr>
              <a:t/>
            </a:r>
            <a:br>
              <a:rPr lang="en-US" sz="2000" dirty="0" smtClean="0">
                <a:solidFill>
                  <a:schemeClr val="bg1"/>
                </a:solidFill>
                <a:latin typeface="Marion Bold"/>
                <a:cs typeface="Marion Bold"/>
              </a:rPr>
            </a:br>
            <a:r>
              <a:rPr lang="ru-RU" sz="2000" dirty="0" smtClean="0">
                <a:solidFill>
                  <a:schemeClr val="bg1"/>
                </a:solidFill>
                <a:latin typeface="Marion Bold"/>
                <a:cs typeface="Marion Bold"/>
              </a:rPr>
              <a:t>сельскохозяйственных регионах России: </a:t>
            </a:r>
            <a:endParaRPr lang="ru-RU" sz="2000" dirty="0">
              <a:solidFill>
                <a:schemeClr val="bg1"/>
              </a:solidFill>
              <a:latin typeface="Marion Bold"/>
              <a:cs typeface="Marion Bold"/>
            </a:endParaRPr>
          </a:p>
        </p:txBody>
      </p:sp>
    </p:spTree>
    <p:extLst>
      <p:ext uri="{BB962C8B-B14F-4D97-AF65-F5344CB8AC3E}">
        <p14:creationId xmlns:p14="http://schemas.microsoft.com/office/powerpoint/2010/main" val="2605361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10750</TotalTime>
  <Words>346</Words>
  <Application>Microsoft Macintosh PowerPoint</Application>
  <PresentationFormat>Экран (4:3)</PresentationFormat>
  <Paragraphs>69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Презентация PowerPoint</vt:lpstr>
      <vt:lpstr>Презентация PowerPoint</vt:lpstr>
      <vt:lpstr>28 лет БЕЗУПРЕЧНОГО ТРУДА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7.320.000  ТОНН СВЕКЛЫ</vt:lpstr>
      <vt:lpstr>Презентация PowerPoint</vt:lpstr>
      <vt:lpstr>ЗЕРНОУБОРОЧНЫЕ КОМБАЙНЫ:  JOHN DEERE, NEW HOLLAND, CLAAS, ACROS</vt:lpstr>
      <vt:lpstr>Презентация PowerPoint</vt:lpstr>
      <vt:lpstr>Презентация PowerPoint</vt:lpstr>
      <vt:lpstr>Презентация PowerPoint</vt:lpstr>
      <vt:lpstr>Презентация PowerPoint</vt:lpstr>
      <vt:lpstr>НА ВСЕЙ ТЕХНИКЕ ХОЛДИНГА «ПРОДИМЕКС» УСТАНОВЛЕНА  СОБСТВЕННАЯ УНИКАЛЬНАЯ АВТОМАТИЗИРОВАННАЯ  ПРОГРАММА УПРАВЛЕНИЯ ПРОИЗВОДСТВОМ (ПУП)</vt:lpstr>
      <vt:lpstr>14  САХАРНЫХ ЗАВОДОВ В РОССИИ</vt:lpstr>
      <vt:lpstr>Презентация PowerPoint</vt:lpstr>
      <vt:lpstr>Презентация PowerPoint</vt:lpstr>
      <vt:lpstr>Презентация PowerPoint</vt:lpstr>
      <vt:lpstr>в состав холдинга входят  УНИКАЛЬНОЕ ПРОИЗВОДСТВО</vt:lpstr>
      <vt:lpstr>13  ЭЛЕВАТОРОВ</vt:lpstr>
      <vt:lpstr>В КУРСКОЙ, ВОРОНЕЖСКОЙ И ПЕНЗЕНСКОЙ ОБЛАСТЯХ СОЗДАНЫ СТУДЕНЧЕСКИЕ УЧЕБНО-ПРАКТИЧЕСКИЕ ЦЕНТРЫ ДЛЯ ПРОХОЖДЕНИЯ ПРОИЗВОДСТВЕННОЙ ПРАКТИКИ ПО ИНЖЕНЕРНОЙ, АГРОНОМИЧЕСКОЙ СПЕЦИАЛЬНОСТЯМ И ПО РАЗЛИЧНЫМ ЗАВОДСКИМ ПРОФЕССИЯМ</vt:lpstr>
      <vt:lpstr>СПАСИБО ЗА ВНИМАНИЕ!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ПРОДИМЕКС</dc:title>
  <dc:creator>user421</dc:creator>
  <cp:lastModifiedBy>user421</cp:lastModifiedBy>
  <cp:revision>197</cp:revision>
  <dcterms:created xsi:type="dcterms:W3CDTF">2016-10-14T16:42:45Z</dcterms:created>
  <dcterms:modified xsi:type="dcterms:W3CDTF">2020-10-01T16:11:59Z</dcterms:modified>
</cp:coreProperties>
</file>